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13"/>
  </p:notesMasterIdLst>
  <p:sldIdLst>
    <p:sldId id="266" r:id="rId2"/>
    <p:sldId id="277" r:id="rId3"/>
    <p:sldId id="278" r:id="rId4"/>
    <p:sldId id="267" r:id="rId5"/>
    <p:sldId id="258" r:id="rId6"/>
    <p:sldId id="259" r:id="rId7"/>
    <p:sldId id="260" r:id="rId8"/>
    <p:sldId id="261" r:id="rId9"/>
    <p:sldId id="279" r:id="rId10"/>
    <p:sldId id="280" r:id="rId11"/>
    <p:sldId id="265" r:id="rId12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3248"/>
    <a:srgbClr val="FF6600"/>
    <a:srgbClr val="000066"/>
    <a:srgbClr val="8F44F2"/>
    <a:srgbClr val="3399FF"/>
    <a:srgbClr val="336600"/>
    <a:srgbClr val="990000"/>
    <a:srgbClr val="00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976" autoAdjust="0"/>
    <p:restoredTop sz="97155" autoAdjust="0"/>
  </p:normalViewPr>
  <p:slideViewPr>
    <p:cSldViewPr>
      <p:cViewPr>
        <p:scale>
          <a:sx n="75" d="100"/>
          <a:sy n="75" d="100"/>
        </p:scale>
        <p:origin x="-29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7284D8B-B38D-49DB-9FDC-8AD0F87C597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</p:grpSp>
      <p:sp>
        <p:nvSpPr>
          <p:cNvPr id="12002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12002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i-FI"/>
              <a:t>Leena Lähdesmäki ja Pia Koistinen kevät 2009</a:t>
            </a:r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DEB1A1-C122-4012-8779-F2115A73C44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B5AE7-6970-45D6-B314-2A1AA0AD10F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Leena Lähdesmäki ja Pia Koistinen kevät 2009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8C916-2A89-4DE3-93F6-8847956A535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Leena Lähdesmäki ja Pia Koistinen kevät 2009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686CF-D5E2-4106-89E3-E3EBB43370C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Leena Lähdesmäki ja Pia Koistinen kevät 2009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603A9-7658-46C4-83F9-E5C8D49E5A6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Leena Lähdesmäki ja Pia Koistinen kevät 2009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049951-F81E-4C41-9372-B38A27D3C49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Leena Lähdesmäki ja Pia Koistinen kevät 2009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8F6BC-4AC7-4FA7-B126-9B4164A9A3C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Leena Lähdesmäki ja Pia Koistinen kevät 2009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4BC63-7D73-4B9E-A1A8-3CFECC0EAB2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Leena Lähdesmäki ja Pia Koistinen kevät 2009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C80D2-3988-450D-9ABC-50A9BF0456F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Leena Lähdesmäki ja Pia Koistinen kevät 2009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1F897-EE84-4C9E-8539-23128DEF82A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Leena Lähdesmäki ja Pia Koistinen kevät 2009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47DBD-976A-4125-AE34-7BFE5DAF9A2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Leena Lähdesmäki ja Pia Koistinen kevät 2009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1878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78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78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79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79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79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79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79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79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79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79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79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79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80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80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80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80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80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80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80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80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80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80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81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81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81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81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81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81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81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81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81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fi-FI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11881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2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2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2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2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2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2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2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2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2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2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3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3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3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3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3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3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3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3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3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3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4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4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4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4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4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4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4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4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4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4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5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5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5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5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5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5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5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5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5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5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6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6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6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6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6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6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6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6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6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6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7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7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7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7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7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7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7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7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7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7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8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8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8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8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8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8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8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8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8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8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9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9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9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9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9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9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9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9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9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89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0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0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0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0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0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0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0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0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0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0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1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1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1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1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1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1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1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1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1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1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2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2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2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2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2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2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2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2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2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2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3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3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3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3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3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3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3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3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3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3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4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4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4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4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4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4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4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4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4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4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5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5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5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5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5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5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5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5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5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5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6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6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6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6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6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6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6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6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6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6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7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7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7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7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7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7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7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7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7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7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8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8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8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8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8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8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8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8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8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8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9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9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9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9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9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9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9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9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9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899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900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sp>
          <p:nvSpPr>
            <p:cNvPr id="11900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</p:grpSp>
      <p:sp>
        <p:nvSpPr>
          <p:cNvPr id="11900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fld id="{3B1C8FE5-D780-408A-93F4-4060182A34E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1900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1900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r>
              <a:rPr lang="fi-FI"/>
              <a:t>Leena Lähdesmäki ja Pia Koistinen kevät 2009</a:t>
            </a:r>
          </a:p>
        </p:txBody>
      </p:sp>
      <p:sp>
        <p:nvSpPr>
          <p:cNvPr id="11900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11900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59" r:id="rId3"/>
    <p:sldLayoutId id="2147483758" r:id="rId4"/>
    <p:sldLayoutId id="2147483757" r:id="rId5"/>
    <p:sldLayoutId id="2147483756" r:id="rId6"/>
    <p:sldLayoutId id="2147483755" r:id="rId7"/>
    <p:sldLayoutId id="2147483754" r:id="rId8"/>
    <p:sldLayoutId id="2147483753" r:id="rId9"/>
    <p:sldLayoutId id="2147483752" r:id="rId10"/>
    <p:sldLayoutId id="214748375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1916113"/>
            <a:ext cx="3673475" cy="3722687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endParaRPr lang="fi-FI" b="1" smtClean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</a:pPr>
            <a:r>
              <a:rPr lang="fi-FI" b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Die ganzheitliche Unterstützung der Fähigkeiten alter Menschen mit Qualität und Können</a:t>
            </a:r>
            <a:endParaRPr lang="fi-FI" sz="3600" b="1" smtClean="0"/>
          </a:p>
        </p:txBody>
      </p:sp>
      <p:pic>
        <p:nvPicPr>
          <p:cNvPr id="3076" name="Picture 11" descr="Sufucalogo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1413" y="260350"/>
            <a:ext cx="1800225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12" descr="LLP_EN-we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260350"/>
            <a:ext cx="2016125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Kuva 9" descr="Image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5" y="714375"/>
            <a:ext cx="4124325" cy="547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ChangeArrowheads="1"/>
          </p:cNvSpPr>
          <p:nvPr/>
        </p:nvSpPr>
        <p:spPr bwMode="auto">
          <a:xfrm>
            <a:off x="1835150" y="549275"/>
            <a:ext cx="6115050" cy="720725"/>
          </a:xfrm>
          <a:prstGeom prst="rect">
            <a:avLst/>
          </a:prstGeom>
          <a:solidFill>
            <a:srgbClr val="0099CC"/>
          </a:solidFill>
          <a:ln w="50800">
            <a:noFill/>
            <a:miter lim="800000"/>
            <a:headEnd/>
            <a:tailEnd/>
          </a:ln>
          <a:effectLst>
            <a:outerShdw dist="35921" dir="2700000" algn="ctr" rotWithShape="0">
              <a:srgbClr val="5490A8"/>
            </a:outerShdw>
          </a:effectLst>
        </p:spPr>
        <p:txBody>
          <a:bodyPr lIns="64008" tIns="32004" rIns="64008" bIns="32004" anchor="ctr"/>
          <a:lstStyle/>
          <a:p>
            <a:pPr algn="ctr"/>
            <a:r>
              <a:rPr lang="fi-FI" sz="16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Die ganzheitliche Unterstützung der Fähigkeiten alter Menschen mit Qualität und Können</a:t>
            </a:r>
          </a:p>
        </p:txBody>
      </p:sp>
      <p:sp>
        <p:nvSpPr>
          <p:cNvPr id="12292" name="Oval 3"/>
          <p:cNvSpPr>
            <a:spLocks noChangeArrowheads="1"/>
          </p:cNvSpPr>
          <p:nvPr/>
        </p:nvSpPr>
        <p:spPr bwMode="auto">
          <a:xfrm>
            <a:off x="971550" y="1268413"/>
            <a:ext cx="1944688" cy="2171700"/>
          </a:xfrm>
          <a:prstGeom prst="ellipse">
            <a:avLst/>
          </a:prstGeom>
          <a:solidFill>
            <a:srgbClr val="CCFFFF"/>
          </a:solidFill>
          <a:ln w="381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1200150" y="1725613"/>
            <a:ext cx="1485900" cy="11430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400" b="1">
                <a:solidFill>
                  <a:srgbClr val="000066"/>
                </a:solidFill>
              </a:rPr>
              <a:t>UNTERSTÜT-ZUNG DER PHYSISCHEN FÄHIGKEITEN</a:t>
            </a:r>
            <a:endParaRPr lang="fi-FI" sz="1400"/>
          </a:p>
        </p:txBody>
      </p:sp>
      <p:sp>
        <p:nvSpPr>
          <p:cNvPr id="12294" name="Oval 5"/>
          <p:cNvSpPr>
            <a:spLocks noChangeArrowheads="1"/>
          </p:cNvSpPr>
          <p:nvPr/>
        </p:nvSpPr>
        <p:spPr bwMode="auto">
          <a:xfrm>
            <a:off x="3635375" y="1268413"/>
            <a:ext cx="1941513" cy="2135187"/>
          </a:xfrm>
          <a:prstGeom prst="ellipse">
            <a:avLst/>
          </a:prstGeom>
          <a:solidFill>
            <a:srgbClr val="CCFFFF"/>
          </a:solidFill>
          <a:ln w="381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2295" name="Text Box 6"/>
          <p:cNvSpPr txBox="1">
            <a:spLocks noChangeArrowheads="1"/>
          </p:cNvSpPr>
          <p:nvPr/>
        </p:nvSpPr>
        <p:spPr bwMode="auto">
          <a:xfrm>
            <a:off x="3851275" y="1689100"/>
            <a:ext cx="1503363" cy="12350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400" b="1">
                <a:solidFill>
                  <a:srgbClr val="000066"/>
                </a:solidFill>
              </a:rPr>
              <a:t>UNTERSTÜT-ZUNG DER PSYCHO-SOZIALEN FÄHIGKEITEN</a:t>
            </a:r>
            <a:endParaRPr lang="fi-FI" sz="1400" b="1">
              <a:solidFill>
                <a:srgbClr val="000066"/>
              </a:solidFill>
            </a:endParaRPr>
          </a:p>
        </p:txBody>
      </p:sp>
      <p:sp>
        <p:nvSpPr>
          <p:cNvPr id="12296" name="Oval 7"/>
          <p:cNvSpPr>
            <a:spLocks noChangeArrowheads="1"/>
          </p:cNvSpPr>
          <p:nvPr/>
        </p:nvSpPr>
        <p:spPr bwMode="auto">
          <a:xfrm>
            <a:off x="6227763" y="1268413"/>
            <a:ext cx="1941512" cy="2057400"/>
          </a:xfrm>
          <a:prstGeom prst="ellipse">
            <a:avLst/>
          </a:prstGeom>
          <a:solidFill>
            <a:srgbClr val="CCFFFF"/>
          </a:solidFill>
          <a:ln w="381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2297" name="Text Box 8"/>
          <p:cNvSpPr txBox="1">
            <a:spLocks noChangeArrowheads="1"/>
          </p:cNvSpPr>
          <p:nvPr/>
        </p:nvSpPr>
        <p:spPr bwMode="auto">
          <a:xfrm>
            <a:off x="6454775" y="1725613"/>
            <a:ext cx="1485900" cy="1246187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400" b="1">
                <a:solidFill>
                  <a:srgbClr val="000066"/>
                </a:solidFill>
              </a:rPr>
              <a:t>UNTERSTÜT-ZUNG DER SPIRITUELLEN FÄHIGKEITEN</a:t>
            </a:r>
            <a:endParaRPr lang="fi-FI" sz="1400" b="1">
              <a:solidFill>
                <a:srgbClr val="000066"/>
              </a:solidFill>
            </a:endParaRPr>
          </a:p>
        </p:txBody>
      </p:sp>
      <p:sp>
        <p:nvSpPr>
          <p:cNvPr id="12298" name="Text Box 9"/>
          <p:cNvSpPr txBox="1">
            <a:spLocks noChangeArrowheads="1"/>
          </p:cNvSpPr>
          <p:nvPr/>
        </p:nvSpPr>
        <p:spPr bwMode="auto">
          <a:xfrm>
            <a:off x="1219200" y="4191000"/>
            <a:ext cx="1487488" cy="151130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fi-FI" sz="1400" b="1">
                <a:solidFill>
                  <a:srgbClr val="800000"/>
                </a:solidFill>
              </a:rPr>
              <a:t>KREATIVE UND INNOVATIVE METHODEN UND AKTIVITÄTEN</a:t>
            </a:r>
          </a:p>
        </p:txBody>
      </p:sp>
      <p:sp>
        <p:nvSpPr>
          <p:cNvPr id="12299" name="Text Box 10"/>
          <p:cNvSpPr txBox="1">
            <a:spLocks noChangeArrowheads="1"/>
          </p:cNvSpPr>
          <p:nvPr/>
        </p:nvSpPr>
        <p:spPr bwMode="auto">
          <a:xfrm>
            <a:off x="3886200" y="4191000"/>
            <a:ext cx="1490663" cy="1584325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fi-FI" sz="1400" b="1">
                <a:solidFill>
                  <a:srgbClr val="800000"/>
                </a:solidFill>
              </a:rPr>
              <a:t>KREATIVE UND INNOVATIVE METHODEN UND AKTIVITÄTEN</a:t>
            </a:r>
          </a:p>
          <a:p>
            <a:pPr algn="ctr"/>
            <a:endParaRPr lang="fi-FI" sz="1400" b="1">
              <a:solidFill>
                <a:srgbClr val="800000"/>
              </a:solidFill>
            </a:endParaRPr>
          </a:p>
        </p:txBody>
      </p:sp>
      <p:sp>
        <p:nvSpPr>
          <p:cNvPr id="12300" name="Text Box 11"/>
          <p:cNvSpPr txBox="1">
            <a:spLocks noChangeArrowheads="1"/>
          </p:cNvSpPr>
          <p:nvPr/>
        </p:nvSpPr>
        <p:spPr bwMode="auto">
          <a:xfrm>
            <a:off x="6629400" y="4191000"/>
            <a:ext cx="1370013" cy="1512888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fi-FI" sz="1400" b="1">
                <a:solidFill>
                  <a:srgbClr val="800000"/>
                </a:solidFill>
              </a:rPr>
              <a:t>KREATIVE UND INNOVATIVE METHODEN UND AKTIVITÄTEN</a:t>
            </a:r>
          </a:p>
        </p:txBody>
      </p:sp>
      <p:sp>
        <p:nvSpPr>
          <p:cNvPr id="12301" name="AutoShape 12"/>
          <p:cNvSpPr>
            <a:spLocks noChangeArrowheads="1"/>
          </p:cNvSpPr>
          <p:nvPr/>
        </p:nvSpPr>
        <p:spPr bwMode="auto">
          <a:xfrm>
            <a:off x="1547813" y="3573463"/>
            <a:ext cx="863600" cy="5048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66CCFF"/>
          </a:solidFill>
          <a:ln w="28575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2302" name="AutoShape 13"/>
          <p:cNvSpPr>
            <a:spLocks noChangeArrowheads="1"/>
          </p:cNvSpPr>
          <p:nvPr/>
        </p:nvSpPr>
        <p:spPr bwMode="auto">
          <a:xfrm>
            <a:off x="4191000" y="3581400"/>
            <a:ext cx="863600" cy="5048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66CCFF"/>
          </a:solidFill>
          <a:ln w="28575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2303" name="AutoShape 14"/>
          <p:cNvSpPr>
            <a:spLocks noChangeArrowheads="1"/>
          </p:cNvSpPr>
          <p:nvPr/>
        </p:nvSpPr>
        <p:spPr bwMode="auto">
          <a:xfrm>
            <a:off x="6858000" y="3581400"/>
            <a:ext cx="863600" cy="504825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66CCFF"/>
          </a:solidFill>
          <a:ln w="28575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2304" name="Text Box 15"/>
          <p:cNvSpPr txBox="1">
            <a:spLocks noChangeArrowheads="1"/>
          </p:cNvSpPr>
          <p:nvPr/>
        </p:nvSpPr>
        <p:spPr bwMode="auto">
          <a:xfrm>
            <a:off x="468313" y="3213100"/>
            <a:ext cx="457200" cy="2971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i-FI" b="1">
                <a:solidFill>
                  <a:srgbClr val="003366"/>
                </a:solidFill>
              </a:rPr>
              <a:t>E</a:t>
            </a:r>
          </a:p>
          <a:p>
            <a:r>
              <a:rPr lang="fi-FI" b="1">
                <a:solidFill>
                  <a:srgbClr val="003366"/>
                </a:solidFill>
              </a:rPr>
              <a:t>VA</a:t>
            </a:r>
          </a:p>
          <a:p>
            <a:r>
              <a:rPr lang="fi-FI" b="1">
                <a:solidFill>
                  <a:srgbClr val="003366"/>
                </a:solidFill>
              </a:rPr>
              <a:t>L</a:t>
            </a:r>
          </a:p>
          <a:p>
            <a:r>
              <a:rPr lang="fi-FI" b="1">
                <a:solidFill>
                  <a:srgbClr val="003366"/>
                </a:solidFill>
              </a:rPr>
              <a:t>U</a:t>
            </a:r>
          </a:p>
          <a:p>
            <a:r>
              <a:rPr lang="fi-FI" b="1">
                <a:solidFill>
                  <a:srgbClr val="003366"/>
                </a:solidFill>
              </a:rPr>
              <a:t>A</a:t>
            </a:r>
          </a:p>
          <a:p>
            <a:r>
              <a:rPr lang="fi-FI" b="1">
                <a:solidFill>
                  <a:srgbClr val="003366"/>
                </a:solidFill>
              </a:rPr>
              <a:t>T</a:t>
            </a:r>
          </a:p>
          <a:p>
            <a:r>
              <a:rPr lang="fi-FI" b="1">
                <a:solidFill>
                  <a:srgbClr val="003366"/>
                </a:solidFill>
              </a:rPr>
              <a:t>I</a:t>
            </a:r>
          </a:p>
          <a:p>
            <a:r>
              <a:rPr lang="fi-FI" b="1">
                <a:solidFill>
                  <a:srgbClr val="003366"/>
                </a:solidFill>
              </a:rPr>
              <a:t>O</a:t>
            </a:r>
          </a:p>
          <a:p>
            <a:r>
              <a:rPr lang="fi-FI" b="1">
                <a:solidFill>
                  <a:srgbClr val="003366"/>
                </a:solidFill>
              </a:rPr>
              <a:t>N</a:t>
            </a:r>
          </a:p>
          <a:p>
            <a:endParaRPr lang="fi-FI"/>
          </a:p>
        </p:txBody>
      </p:sp>
      <p:sp>
        <p:nvSpPr>
          <p:cNvPr id="12305" name="Text Box 16"/>
          <p:cNvSpPr txBox="1">
            <a:spLocks noChangeArrowheads="1"/>
          </p:cNvSpPr>
          <p:nvPr/>
        </p:nvSpPr>
        <p:spPr bwMode="auto">
          <a:xfrm>
            <a:off x="3059113" y="3141663"/>
            <a:ext cx="457200" cy="2971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i-FI" b="1">
                <a:solidFill>
                  <a:srgbClr val="003366"/>
                </a:solidFill>
              </a:rPr>
              <a:t>E</a:t>
            </a:r>
          </a:p>
          <a:p>
            <a:r>
              <a:rPr lang="fi-FI" b="1">
                <a:solidFill>
                  <a:srgbClr val="003366"/>
                </a:solidFill>
              </a:rPr>
              <a:t>VA</a:t>
            </a:r>
          </a:p>
          <a:p>
            <a:r>
              <a:rPr lang="fi-FI" b="1">
                <a:solidFill>
                  <a:srgbClr val="003366"/>
                </a:solidFill>
              </a:rPr>
              <a:t>L</a:t>
            </a:r>
          </a:p>
          <a:p>
            <a:r>
              <a:rPr lang="fi-FI" b="1">
                <a:solidFill>
                  <a:srgbClr val="003366"/>
                </a:solidFill>
              </a:rPr>
              <a:t>U</a:t>
            </a:r>
          </a:p>
          <a:p>
            <a:r>
              <a:rPr lang="fi-FI" b="1">
                <a:solidFill>
                  <a:srgbClr val="003366"/>
                </a:solidFill>
              </a:rPr>
              <a:t>A</a:t>
            </a:r>
          </a:p>
          <a:p>
            <a:r>
              <a:rPr lang="fi-FI" b="1">
                <a:solidFill>
                  <a:srgbClr val="003366"/>
                </a:solidFill>
              </a:rPr>
              <a:t>T</a:t>
            </a:r>
          </a:p>
          <a:p>
            <a:r>
              <a:rPr lang="fi-FI" b="1">
                <a:solidFill>
                  <a:srgbClr val="003366"/>
                </a:solidFill>
              </a:rPr>
              <a:t>I</a:t>
            </a:r>
          </a:p>
          <a:p>
            <a:r>
              <a:rPr lang="fi-FI" b="1">
                <a:solidFill>
                  <a:srgbClr val="003366"/>
                </a:solidFill>
              </a:rPr>
              <a:t>O</a:t>
            </a:r>
          </a:p>
          <a:p>
            <a:r>
              <a:rPr lang="fi-FI" b="1">
                <a:solidFill>
                  <a:srgbClr val="003366"/>
                </a:solidFill>
              </a:rPr>
              <a:t>N</a:t>
            </a:r>
          </a:p>
          <a:p>
            <a:endParaRPr lang="fi-FI"/>
          </a:p>
        </p:txBody>
      </p:sp>
      <p:sp>
        <p:nvSpPr>
          <p:cNvPr id="12306" name="Text Box 17"/>
          <p:cNvSpPr txBox="1">
            <a:spLocks noChangeArrowheads="1"/>
          </p:cNvSpPr>
          <p:nvPr/>
        </p:nvSpPr>
        <p:spPr bwMode="auto">
          <a:xfrm>
            <a:off x="5791200" y="3200400"/>
            <a:ext cx="457200" cy="2971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i-FI" b="1">
                <a:solidFill>
                  <a:srgbClr val="003366"/>
                </a:solidFill>
              </a:rPr>
              <a:t>E</a:t>
            </a:r>
          </a:p>
          <a:p>
            <a:r>
              <a:rPr lang="fi-FI" b="1">
                <a:solidFill>
                  <a:srgbClr val="003366"/>
                </a:solidFill>
              </a:rPr>
              <a:t>VA</a:t>
            </a:r>
          </a:p>
          <a:p>
            <a:r>
              <a:rPr lang="fi-FI" b="1">
                <a:solidFill>
                  <a:srgbClr val="003366"/>
                </a:solidFill>
              </a:rPr>
              <a:t>L</a:t>
            </a:r>
          </a:p>
          <a:p>
            <a:r>
              <a:rPr lang="fi-FI" b="1">
                <a:solidFill>
                  <a:srgbClr val="003366"/>
                </a:solidFill>
              </a:rPr>
              <a:t>U</a:t>
            </a:r>
          </a:p>
          <a:p>
            <a:r>
              <a:rPr lang="fi-FI" b="1">
                <a:solidFill>
                  <a:srgbClr val="003366"/>
                </a:solidFill>
              </a:rPr>
              <a:t>A</a:t>
            </a:r>
          </a:p>
          <a:p>
            <a:r>
              <a:rPr lang="fi-FI" b="1">
                <a:solidFill>
                  <a:srgbClr val="003366"/>
                </a:solidFill>
              </a:rPr>
              <a:t>T</a:t>
            </a:r>
          </a:p>
          <a:p>
            <a:r>
              <a:rPr lang="fi-FI" b="1">
                <a:solidFill>
                  <a:srgbClr val="003366"/>
                </a:solidFill>
              </a:rPr>
              <a:t>I</a:t>
            </a:r>
          </a:p>
          <a:p>
            <a:r>
              <a:rPr lang="fi-FI" b="1">
                <a:solidFill>
                  <a:srgbClr val="003366"/>
                </a:solidFill>
              </a:rPr>
              <a:t>O</a:t>
            </a:r>
          </a:p>
          <a:p>
            <a:r>
              <a:rPr lang="fi-FI" b="1">
                <a:solidFill>
                  <a:srgbClr val="003366"/>
                </a:solidFill>
              </a:rPr>
              <a:t>N</a:t>
            </a:r>
          </a:p>
          <a:p>
            <a:endParaRPr lang="fi-FI"/>
          </a:p>
        </p:txBody>
      </p:sp>
      <p:sp>
        <p:nvSpPr>
          <p:cNvPr id="12307" name="Text Box 18"/>
          <p:cNvSpPr txBox="1">
            <a:spLocks noChangeArrowheads="1"/>
          </p:cNvSpPr>
          <p:nvPr/>
        </p:nvSpPr>
        <p:spPr bwMode="auto">
          <a:xfrm>
            <a:off x="8316913" y="3213100"/>
            <a:ext cx="457200" cy="2971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i-FI" b="1">
                <a:solidFill>
                  <a:srgbClr val="003366"/>
                </a:solidFill>
              </a:rPr>
              <a:t>E</a:t>
            </a:r>
          </a:p>
          <a:p>
            <a:r>
              <a:rPr lang="fi-FI" b="1">
                <a:solidFill>
                  <a:srgbClr val="003366"/>
                </a:solidFill>
              </a:rPr>
              <a:t>VA</a:t>
            </a:r>
          </a:p>
          <a:p>
            <a:r>
              <a:rPr lang="fi-FI" b="1">
                <a:solidFill>
                  <a:srgbClr val="003366"/>
                </a:solidFill>
              </a:rPr>
              <a:t>L</a:t>
            </a:r>
          </a:p>
          <a:p>
            <a:r>
              <a:rPr lang="fi-FI" b="1">
                <a:solidFill>
                  <a:srgbClr val="003366"/>
                </a:solidFill>
              </a:rPr>
              <a:t>U</a:t>
            </a:r>
          </a:p>
          <a:p>
            <a:r>
              <a:rPr lang="fi-FI" b="1">
                <a:solidFill>
                  <a:srgbClr val="003366"/>
                </a:solidFill>
              </a:rPr>
              <a:t>A</a:t>
            </a:r>
          </a:p>
          <a:p>
            <a:r>
              <a:rPr lang="fi-FI" b="1">
                <a:solidFill>
                  <a:srgbClr val="003366"/>
                </a:solidFill>
              </a:rPr>
              <a:t>T</a:t>
            </a:r>
          </a:p>
          <a:p>
            <a:r>
              <a:rPr lang="fi-FI" b="1">
                <a:solidFill>
                  <a:srgbClr val="003366"/>
                </a:solidFill>
              </a:rPr>
              <a:t>I</a:t>
            </a:r>
          </a:p>
          <a:p>
            <a:r>
              <a:rPr lang="fi-FI" b="1">
                <a:solidFill>
                  <a:srgbClr val="003366"/>
                </a:solidFill>
              </a:rPr>
              <a:t>O</a:t>
            </a:r>
          </a:p>
          <a:p>
            <a:r>
              <a:rPr lang="fi-FI" b="1">
                <a:solidFill>
                  <a:srgbClr val="003366"/>
                </a:solidFill>
              </a:rPr>
              <a:t>N</a:t>
            </a:r>
          </a:p>
          <a:p>
            <a:endParaRPr lang="fi-FI"/>
          </a:p>
        </p:txBody>
      </p:sp>
      <p:pic>
        <p:nvPicPr>
          <p:cNvPr id="12308" name="Picture 19" descr="LLP_EN-we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60350"/>
            <a:ext cx="1584325" cy="56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sz="2000" b="1" smtClean="0"/>
              <a:t>WER RASTET, DER ROSTET !!!</a:t>
            </a:r>
            <a:r>
              <a:rPr lang="fi-FI" sz="1600" b="1" smtClean="0"/>
              <a:t> </a:t>
            </a:r>
          </a:p>
        </p:txBody>
      </p:sp>
      <p:pic>
        <p:nvPicPr>
          <p:cNvPr id="13316" name="Kuva 5" descr="kuva7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813" y="1357313"/>
            <a:ext cx="7219950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713" y="188913"/>
            <a:ext cx="7200900" cy="1047750"/>
          </a:xfrm>
        </p:spPr>
        <p:txBody>
          <a:bodyPr/>
          <a:lstStyle/>
          <a:p>
            <a:pPr eaLnBrk="1" hangingPunct="1"/>
            <a:r>
              <a:rPr lang="fi-FI" sz="2400" b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IMPLEMENTIERUNG DES </a:t>
            </a:r>
            <a:br>
              <a:rPr lang="fi-FI" sz="2400" b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</a:br>
            <a:r>
              <a:rPr lang="fi-FI" sz="2400" b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SUFUCA-PROJEKTES UND DER PROJEKTERGEBNISSE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81800" y="1981200"/>
            <a:ext cx="1943100" cy="1371600"/>
          </a:xfrm>
          <a:solidFill>
            <a:srgbClr val="E4ECB2"/>
          </a:solidFill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fi-FI" sz="1200" b="1" smtClean="0"/>
              <a:t>1. EIN MODELL ZUR </a:t>
            </a:r>
          </a:p>
          <a:p>
            <a:pPr algn="l" eaLnBrk="1" hangingPunct="1">
              <a:lnSpc>
                <a:spcPct val="80000"/>
              </a:lnSpc>
            </a:pPr>
            <a:r>
              <a:rPr lang="fi-FI" sz="1200" b="1" smtClean="0"/>
              <a:t>   ERPROBUNG DER</a:t>
            </a:r>
          </a:p>
          <a:p>
            <a:pPr algn="l" eaLnBrk="1" hangingPunct="1">
              <a:lnSpc>
                <a:spcPct val="80000"/>
              </a:lnSpc>
            </a:pPr>
            <a:r>
              <a:rPr lang="fi-FI" sz="1200" b="1" smtClean="0"/>
              <a:t>   METHODEN/</a:t>
            </a:r>
          </a:p>
          <a:p>
            <a:pPr algn="l" eaLnBrk="1" hangingPunct="1">
              <a:lnSpc>
                <a:spcPct val="80000"/>
              </a:lnSpc>
            </a:pPr>
            <a:r>
              <a:rPr lang="fi-FI" sz="1200" b="1" smtClean="0"/>
              <a:t>  AKTIVITÄTEN ZUR</a:t>
            </a:r>
          </a:p>
          <a:p>
            <a:pPr algn="l" eaLnBrk="1" hangingPunct="1">
              <a:lnSpc>
                <a:spcPct val="80000"/>
              </a:lnSpc>
            </a:pPr>
            <a:r>
              <a:rPr lang="fi-FI" sz="1200" b="1" smtClean="0"/>
              <a:t> GANZHEITLICHEN</a:t>
            </a:r>
          </a:p>
          <a:p>
            <a:pPr algn="l" eaLnBrk="1" hangingPunct="1">
              <a:lnSpc>
                <a:spcPct val="80000"/>
              </a:lnSpc>
            </a:pPr>
            <a:r>
              <a:rPr lang="fi-FI" sz="1200" b="1" smtClean="0"/>
              <a:t>  UNTERSTÜTZUNG</a:t>
            </a:r>
          </a:p>
          <a:p>
            <a:pPr algn="l" eaLnBrk="1" hangingPunct="1">
              <a:lnSpc>
                <a:spcPct val="80000"/>
              </a:lnSpc>
            </a:pPr>
            <a:r>
              <a:rPr lang="fi-FI" sz="1200" b="1" smtClean="0"/>
              <a:t>  DER FÄHIGKEITEN</a:t>
            </a:r>
          </a:p>
          <a:p>
            <a:pPr algn="l" eaLnBrk="1" hangingPunct="1">
              <a:lnSpc>
                <a:spcPct val="80000"/>
              </a:lnSpc>
            </a:pPr>
            <a:r>
              <a:rPr lang="fi-FI" sz="1200" b="1" smtClean="0"/>
              <a:t>  ALTER MENSCHEN</a:t>
            </a:r>
          </a:p>
        </p:txBody>
      </p:sp>
      <p:sp>
        <p:nvSpPr>
          <p:cNvPr id="4101" name="Oval 4"/>
          <p:cNvSpPr>
            <a:spLocks noChangeArrowheads="1"/>
          </p:cNvSpPr>
          <p:nvPr/>
        </p:nvSpPr>
        <p:spPr bwMode="auto">
          <a:xfrm>
            <a:off x="3276600" y="2349500"/>
            <a:ext cx="2011363" cy="1187450"/>
          </a:xfrm>
          <a:prstGeom prst="ellipse">
            <a:avLst/>
          </a:prstGeom>
          <a:solidFill>
            <a:srgbClr val="99CCFF"/>
          </a:solidFill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37221" name="Text Box 5"/>
          <p:cNvSpPr txBox="1">
            <a:spLocks noChangeArrowheads="1"/>
          </p:cNvSpPr>
          <p:nvPr/>
        </p:nvSpPr>
        <p:spPr bwMode="auto">
          <a:xfrm>
            <a:off x="3419475" y="2492375"/>
            <a:ext cx="18288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fi-FI" sz="10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ganzheitliche Unterstützung der Fähigkeiten alter Menschen mit Qualität </a:t>
            </a:r>
          </a:p>
          <a:p>
            <a:pPr algn="ctr"/>
            <a:r>
              <a:rPr lang="fi-FI" sz="1000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und Können</a:t>
            </a:r>
          </a:p>
        </p:txBody>
      </p:sp>
      <p:sp>
        <p:nvSpPr>
          <p:cNvPr id="4103" name="Oval 6"/>
          <p:cNvSpPr>
            <a:spLocks noChangeArrowheads="1"/>
          </p:cNvSpPr>
          <p:nvPr/>
        </p:nvSpPr>
        <p:spPr bwMode="auto">
          <a:xfrm>
            <a:off x="3563938" y="1484313"/>
            <a:ext cx="1263650" cy="88265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FF5050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3708400" y="1412875"/>
            <a:ext cx="1152525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fi-FI" sz="1000">
              <a:latin typeface="Times New Roman" pitchFamily="18" charset="0"/>
            </a:endParaRPr>
          </a:p>
          <a:p>
            <a:pPr algn="ctr"/>
            <a:r>
              <a:rPr lang="fi-FI" sz="1000" b="1">
                <a:solidFill>
                  <a:srgbClr val="990000"/>
                </a:solidFill>
                <a:latin typeface="Arial Black" pitchFamily="34" charset="0"/>
              </a:rPr>
              <a:t>ESTLAND</a:t>
            </a:r>
          </a:p>
          <a:p>
            <a:pPr algn="ctr"/>
            <a:r>
              <a:rPr lang="fi-FI" sz="1000" b="1">
                <a:solidFill>
                  <a:srgbClr val="990000"/>
                </a:solidFill>
                <a:latin typeface="Arial Black" pitchFamily="34" charset="0"/>
              </a:rPr>
              <a:t>Tartu Hooldekodu</a:t>
            </a:r>
          </a:p>
          <a:p>
            <a:pPr algn="ctr"/>
            <a:r>
              <a:rPr lang="fi-FI" sz="900" b="1">
                <a:solidFill>
                  <a:srgbClr val="990000"/>
                </a:solidFill>
                <a:latin typeface="Arial Black" pitchFamily="34" charset="0"/>
              </a:rPr>
              <a:t>(Senioren-einrichtung)</a:t>
            </a:r>
          </a:p>
        </p:txBody>
      </p:sp>
      <p:sp>
        <p:nvSpPr>
          <p:cNvPr id="4105" name="Oval 8"/>
          <p:cNvSpPr>
            <a:spLocks noChangeArrowheads="1"/>
          </p:cNvSpPr>
          <p:nvPr/>
        </p:nvSpPr>
        <p:spPr bwMode="auto">
          <a:xfrm>
            <a:off x="4787900" y="1700213"/>
            <a:ext cx="1425575" cy="91440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FF5050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4106" name="Text Box 9"/>
          <p:cNvSpPr txBox="1">
            <a:spLocks noChangeArrowheads="1"/>
          </p:cNvSpPr>
          <p:nvPr/>
        </p:nvSpPr>
        <p:spPr bwMode="auto">
          <a:xfrm>
            <a:off x="4953000" y="1676400"/>
            <a:ext cx="1000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fi-FI" sz="1000" b="1">
                <a:solidFill>
                  <a:srgbClr val="990000"/>
                </a:solidFill>
                <a:latin typeface="Arial Black" pitchFamily="34" charset="0"/>
              </a:rPr>
              <a:t>ESTLAND</a:t>
            </a:r>
          </a:p>
          <a:p>
            <a:pPr algn="ctr"/>
            <a:r>
              <a:rPr lang="fi-FI" sz="1000" b="1">
                <a:solidFill>
                  <a:srgbClr val="990000"/>
                </a:solidFill>
                <a:latin typeface="Arial Black" pitchFamily="34" charset="0"/>
              </a:rPr>
              <a:t>Tartu Tervishoiu Kõrgkool</a:t>
            </a:r>
          </a:p>
          <a:p>
            <a:pPr algn="ctr"/>
            <a:r>
              <a:rPr lang="fi-FI" sz="900" b="1">
                <a:solidFill>
                  <a:srgbClr val="990000"/>
                </a:solidFill>
                <a:latin typeface="Arial Black" pitchFamily="34" charset="0"/>
              </a:rPr>
              <a:t>(Ausbildungsschule)</a:t>
            </a:r>
          </a:p>
        </p:txBody>
      </p:sp>
      <p:sp>
        <p:nvSpPr>
          <p:cNvPr id="4107" name="Oval 10"/>
          <p:cNvSpPr>
            <a:spLocks noChangeArrowheads="1"/>
          </p:cNvSpPr>
          <p:nvPr/>
        </p:nvSpPr>
        <p:spPr bwMode="auto">
          <a:xfrm>
            <a:off x="5291138" y="2635250"/>
            <a:ext cx="1371600" cy="8429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669900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0033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4108" name="Text Box 11"/>
          <p:cNvSpPr txBox="1">
            <a:spLocks noChangeArrowheads="1"/>
          </p:cNvSpPr>
          <p:nvPr/>
        </p:nvSpPr>
        <p:spPr bwMode="auto">
          <a:xfrm>
            <a:off x="5435600" y="2708275"/>
            <a:ext cx="1152525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i-FI" sz="1000" b="1">
                <a:solidFill>
                  <a:srgbClr val="003300"/>
                </a:solidFill>
                <a:latin typeface="Arial Black" pitchFamily="34" charset="0"/>
              </a:rPr>
              <a:t>DEUTSCH-LAND</a:t>
            </a:r>
          </a:p>
          <a:p>
            <a:r>
              <a:rPr lang="fi-FI" sz="1000" b="1">
                <a:solidFill>
                  <a:srgbClr val="003300"/>
                </a:solidFill>
                <a:latin typeface="Arial Black" pitchFamily="34" charset="0"/>
              </a:rPr>
              <a:t>Berufskolleg Kleve</a:t>
            </a:r>
          </a:p>
        </p:txBody>
      </p:sp>
      <p:sp>
        <p:nvSpPr>
          <p:cNvPr id="4109" name="Oval 12"/>
          <p:cNvSpPr>
            <a:spLocks noChangeArrowheads="1"/>
          </p:cNvSpPr>
          <p:nvPr/>
        </p:nvSpPr>
        <p:spPr bwMode="auto">
          <a:xfrm>
            <a:off x="2268538" y="1773238"/>
            <a:ext cx="1371600" cy="914400"/>
          </a:xfrm>
          <a:prstGeom prst="ellipse">
            <a:avLst/>
          </a:prstGeom>
          <a:gradFill rotWithShape="0">
            <a:gsLst>
              <a:gs pos="0">
                <a:srgbClr val="FFCCF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4110" name="Text Box 13"/>
          <p:cNvSpPr txBox="1">
            <a:spLocks noChangeArrowheads="1"/>
          </p:cNvSpPr>
          <p:nvPr/>
        </p:nvSpPr>
        <p:spPr bwMode="auto">
          <a:xfrm>
            <a:off x="2286000" y="1752600"/>
            <a:ext cx="129698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000" b="1">
                <a:solidFill>
                  <a:srgbClr val="000066"/>
                </a:solidFill>
                <a:latin typeface="Arial Black" pitchFamily="34" charset="0"/>
              </a:rPr>
              <a:t>FINNLAND</a:t>
            </a:r>
          </a:p>
          <a:p>
            <a:pPr algn="ctr"/>
            <a:r>
              <a:rPr lang="en-GB" sz="1000" b="1">
                <a:solidFill>
                  <a:srgbClr val="000066"/>
                </a:solidFill>
                <a:latin typeface="Arial Black" pitchFamily="34" charset="0"/>
              </a:rPr>
              <a:t>Oulainen Vocational College</a:t>
            </a:r>
          </a:p>
          <a:p>
            <a:pPr algn="ctr"/>
            <a:r>
              <a:rPr lang="fi-FI" sz="900" b="1">
                <a:solidFill>
                  <a:srgbClr val="000066"/>
                </a:solidFill>
                <a:latin typeface="Arial Black" pitchFamily="34" charset="0"/>
              </a:rPr>
              <a:t>(Ausbildungs-schule)</a:t>
            </a:r>
          </a:p>
        </p:txBody>
      </p:sp>
      <p:sp>
        <p:nvSpPr>
          <p:cNvPr id="4111" name="Oval 14"/>
          <p:cNvSpPr>
            <a:spLocks noChangeArrowheads="1"/>
          </p:cNvSpPr>
          <p:nvPr/>
        </p:nvSpPr>
        <p:spPr bwMode="auto">
          <a:xfrm>
            <a:off x="1908175" y="2636838"/>
            <a:ext cx="1373188" cy="914400"/>
          </a:xfrm>
          <a:prstGeom prst="ellipse">
            <a:avLst/>
          </a:prstGeom>
          <a:gradFill rotWithShape="0">
            <a:gsLst>
              <a:gs pos="0">
                <a:srgbClr val="FFCCF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4112" name="Text Box 15"/>
          <p:cNvSpPr txBox="1">
            <a:spLocks noChangeArrowheads="1"/>
          </p:cNvSpPr>
          <p:nvPr/>
        </p:nvSpPr>
        <p:spPr bwMode="auto">
          <a:xfrm>
            <a:off x="1979613" y="2781300"/>
            <a:ext cx="1189037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000" b="1">
                <a:solidFill>
                  <a:srgbClr val="000066"/>
                </a:solidFill>
                <a:latin typeface="Arial Black" pitchFamily="34" charset="0"/>
              </a:rPr>
              <a:t>FINNLAND</a:t>
            </a:r>
          </a:p>
          <a:p>
            <a:pPr algn="ctr"/>
            <a:r>
              <a:rPr lang="en-GB" sz="1000" b="1">
                <a:solidFill>
                  <a:srgbClr val="000066"/>
                </a:solidFill>
                <a:latin typeface="Arial Black" pitchFamily="34" charset="0"/>
              </a:rPr>
              <a:t>Kartanonväki, Haapavesi</a:t>
            </a:r>
          </a:p>
          <a:p>
            <a:pPr algn="ctr"/>
            <a:r>
              <a:rPr lang="en-GB" sz="900" b="1">
                <a:solidFill>
                  <a:srgbClr val="000066"/>
                </a:solidFill>
                <a:latin typeface="Arial Black" pitchFamily="34" charset="0"/>
              </a:rPr>
              <a:t>(Senioren-einrichtung)</a:t>
            </a:r>
            <a:endParaRPr lang="fi-FI" sz="900" b="1">
              <a:solidFill>
                <a:srgbClr val="000066"/>
              </a:solidFill>
              <a:latin typeface="Arial Black" pitchFamily="34" charset="0"/>
            </a:endParaRPr>
          </a:p>
        </p:txBody>
      </p:sp>
      <p:sp>
        <p:nvSpPr>
          <p:cNvPr id="4113" name="Oval 16"/>
          <p:cNvSpPr>
            <a:spLocks noChangeArrowheads="1"/>
          </p:cNvSpPr>
          <p:nvPr/>
        </p:nvSpPr>
        <p:spPr bwMode="auto">
          <a:xfrm>
            <a:off x="3203575" y="3500438"/>
            <a:ext cx="1371600" cy="914400"/>
          </a:xfrm>
          <a:prstGeom prst="ellipse">
            <a:avLst/>
          </a:prstGeom>
          <a:gradFill rotWithShape="0">
            <a:gsLst>
              <a:gs pos="0">
                <a:srgbClr val="FFCCF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4114" name="Text Box 17"/>
          <p:cNvSpPr txBox="1">
            <a:spLocks noChangeArrowheads="1"/>
          </p:cNvSpPr>
          <p:nvPr/>
        </p:nvSpPr>
        <p:spPr bwMode="auto">
          <a:xfrm>
            <a:off x="3352800" y="3581400"/>
            <a:ext cx="118745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000" b="1">
                <a:solidFill>
                  <a:srgbClr val="000066"/>
                </a:solidFill>
                <a:latin typeface="Arial Black" pitchFamily="34" charset="0"/>
              </a:rPr>
              <a:t>FINNLAND</a:t>
            </a:r>
          </a:p>
          <a:p>
            <a:pPr algn="ctr"/>
            <a:r>
              <a:rPr lang="en-GB" sz="1000" b="1">
                <a:solidFill>
                  <a:srgbClr val="000066"/>
                </a:solidFill>
                <a:latin typeface="Arial Black" pitchFamily="34" charset="0"/>
              </a:rPr>
              <a:t>Jokihelmen opisto</a:t>
            </a:r>
          </a:p>
          <a:p>
            <a:pPr algn="ctr"/>
            <a:r>
              <a:rPr lang="en-GB" sz="900" b="1">
                <a:solidFill>
                  <a:srgbClr val="000066"/>
                </a:solidFill>
                <a:latin typeface="Arial Black" pitchFamily="34" charset="0"/>
              </a:rPr>
              <a:t>(Senioren-einrichtung)</a:t>
            </a:r>
            <a:endParaRPr lang="fi-FI" sz="900" b="1">
              <a:solidFill>
                <a:srgbClr val="000066"/>
              </a:solidFill>
              <a:latin typeface="Arial Black" pitchFamily="34" charset="0"/>
            </a:endParaRPr>
          </a:p>
        </p:txBody>
      </p:sp>
      <p:sp>
        <p:nvSpPr>
          <p:cNvPr id="4115" name="Text Box 18"/>
          <p:cNvSpPr txBox="1">
            <a:spLocks noChangeArrowheads="1"/>
          </p:cNvSpPr>
          <p:nvPr/>
        </p:nvSpPr>
        <p:spPr bwMode="auto">
          <a:xfrm>
            <a:off x="6623050" y="1295400"/>
            <a:ext cx="2520950" cy="457200"/>
          </a:xfrm>
          <a:prstGeom prst="rect">
            <a:avLst/>
          </a:prstGeom>
          <a:solidFill>
            <a:srgbClr val="B8AAF4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1200" b="1"/>
              <a:t>DIE ERGEBNISSE DES PROJEKTES</a:t>
            </a:r>
          </a:p>
        </p:txBody>
      </p:sp>
      <p:sp>
        <p:nvSpPr>
          <p:cNvPr id="137235" name="Rectangle 19"/>
          <p:cNvSpPr>
            <a:spLocks noChangeArrowheads="1"/>
          </p:cNvSpPr>
          <p:nvPr/>
        </p:nvSpPr>
        <p:spPr bwMode="auto">
          <a:xfrm>
            <a:off x="5940425" y="3573463"/>
            <a:ext cx="2735263" cy="2979737"/>
          </a:xfrm>
          <a:prstGeom prst="rect">
            <a:avLst/>
          </a:prstGeom>
          <a:solidFill>
            <a:srgbClr val="C6CCD8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1200" b="1">
                <a:effectLst>
                  <a:outerShdw blurRad="38100" dist="38100" dir="2700000" algn="tl">
                    <a:srgbClr val="FFFFFF"/>
                  </a:outerShdw>
                </a:effectLst>
              </a:rPr>
              <a:t>2.</a:t>
            </a: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fi-FI" sz="1200" b="1">
                <a:effectLst>
                  <a:outerShdw blurRad="38100" dist="38100" dir="2700000" algn="tl">
                    <a:srgbClr val="FFFFFF"/>
                  </a:outerShdw>
                </a:effectLst>
              </a:rPr>
              <a:t>WEB-SEITEN ZUR UNTERSTÜT-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1200" b="1">
                <a:effectLst>
                  <a:outerShdw blurRad="38100" dist="38100" dir="2700000" algn="tl">
                    <a:srgbClr val="FFFFFF"/>
                  </a:outerShdw>
                </a:effectLst>
              </a:rPr>
              <a:t>   ZUNG DER KÖRPERLICHEN,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1200" b="1">
                <a:effectLst>
                  <a:outerShdw blurRad="38100" dist="38100" dir="2700000" algn="tl">
                    <a:srgbClr val="FFFFFF"/>
                  </a:outerShdw>
                </a:effectLst>
              </a:rPr>
              <a:t>   PSYCHO-SOZIALEN UND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1200" b="1">
                <a:effectLst>
                  <a:outerShdw blurRad="38100" dist="38100" dir="2700000" algn="tl">
                    <a:srgbClr val="FFFFFF"/>
                  </a:outerShdw>
                </a:effectLst>
              </a:rPr>
              <a:t>   SPIRITUELLEN FÄHIGKEITEN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1200" b="1">
                <a:effectLst>
                  <a:outerShdw blurRad="38100" dist="38100" dir="2700000" algn="tl">
                    <a:srgbClr val="FFFFFF"/>
                  </a:outerShdw>
                </a:effectLst>
              </a:rPr>
              <a:t>   ALTER MENSCHEN AUF ENG-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1200" b="1">
                <a:effectLst>
                  <a:outerShdw blurRad="38100" dist="38100" dir="2700000" algn="tl">
                    <a:srgbClr val="FFFFFF"/>
                  </a:outerShdw>
                </a:effectLst>
              </a:rPr>
              <a:t>   LISCH, ESTNISCH, FINNISCH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1200" b="1">
                <a:effectLst>
                  <a:outerShdw blurRad="38100" dist="38100" dir="2700000" algn="tl">
                    <a:srgbClr val="FFFFFF"/>
                  </a:outerShdw>
                </a:effectLst>
              </a:rPr>
              <a:t>   UND DEUTSCH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</a:pP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Der Planungsprozess zur ganzheit-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   lichen Unterstützung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</a:pP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kreative und innovative Methoden /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  Aktivitäten zur Unterstützung der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  physischen Fähigkeiten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</a:pP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kreative und innovative Methoden /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  Aktivitäten zur Unterstützung der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  psycho-sozialen Fähigkeiten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</a:pP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kreative und innovative Methoden /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  Aktivitäten zur Unterstützung der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  spirituellen Fähigkeiten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fi-FI" sz="120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37236" name="Rectangle 20"/>
          <p:cNvSpPr>
            <a:spLocks noChangeArrowheads="1"/>
          </p:cNvSpPr>
          <p:nvPr/>
        </p:nvSpPr>
        <p:spPr bwMode="auto">
          <a:xfrm>
            <a:off x="3203575" y="4724400"/>
            <a:ext cx="2587625" cy="1900238"/>
          </a:xfrm>
          <a:prstGeom prst="rect">
            <a:avLst/>
          </a:prstGeom>
          <a:solidFill>
            <a:srgbClr val="BEE0C2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1200" b="1">
                <a:effectLst>
                  <a:outerShdw blurRad="38100" dist="38100" dir="2700000" algn="tl">
                    <a:srgbClr val="FFFFFF"/>
                  </a:outerShdw>
                </a:effectLst>
              </a:rPr>
              <a:t>3</a:t>
            </a: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. VERÖFFENTLICHUNG DER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   ERGEBNISSE IN DEN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   PARTNERLÄNDERN</a:t>
            </a:r>
            <a:endParaRPr lang="fi-FI" sz="1200" b="1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- Poster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-"/>
            </a:pP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Broschüren und Presse-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</a:pP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 mitteilungen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- nationale Konferenz in Estland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- nationale Konferenz in Germany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-"/>
            </a:pP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nationale und internationale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</a:pPr>
            <a:r>
              <a:rPr lang="fi-FI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  Konferenz in Finnland</a:t>
            </a:r>
          </a:p>
        </p:txBody>
      </p:sp>
      <p:sp>
        <p:nvSpPr>
          <p:cNvPr id="4118" name="Rectangle 21"/>
          <p:cNvSpPr>
            <a:spLocks noChangeArrowheads="1"/>
          </p:cNvSpPr>
          <p:nvPr/>
        </p:nvSpPr>
        <p:spPr bwMode="auto">
          <a:xfrm>
            <a:off x="755650" y="5445125"/>
            <a:ext cx="2374900" cy="420688"/>
          </a:xfrm>
          <a:prstGeom prst="rect">
            <a:avLst/>
          </a:prstGeom>
          <a:solidFill>
            <a:srgbClr val="DCCAC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sz="1200" b="1"/>
              <a:t>4. EVALUATIONS-BERICHTE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sz="1200" b="1"/>
              <a:t>    DES PROJEKTES</a:t>
            </a:r>
            <a:endParaRPr lang="fi-FI" sz="1200" b="1"/>
          </a:p>
        </p:txBody>
      </p:sp>
      <p:sp>
        <p:nvSpPr>
          <p:cNvPr id="4119" name="AutoShape 22"/>
          <p:cNvSpPr>
            <a:spLocks noChangeArrowheads="1"/>
          </p:cNvSpPr>
          <p:nvPr/>
        </p:nvSpPr>
        <p:spPr bwMode="auto">
          <a:xfrm>
            <a:off x="179388" y="1341438"/>
            <a:ext cx="1871662" cy="3816350"/>
          </a:xfrm>
          <a:prstGeom prst="curvedRightArrow">
            <a:avLst>
              <a:gd name="adj1" fmla="val 56819"/>
              <a:gd name="adj2" fmla="val 79040"/>
              <a:gd name="adj3" fmla="val 33167"/>
            </a:avLst>
          </a:prstGeom>
          <a:gradFill rotWithShape="0">
            <a:gsLst>
              <a:gs pos="0">
                <a:srgbClr val="CDC6FE"/>
              </a:gs>
              <a:gs pos="100000">
                <a:srgbClr val="FFFFFF"/>
              </a:gs>
            </a:gsLst>
            <a:lin ang="0" scaled="1"/>
          </a:gradFill>
          <a:ln w="38100">
            <a:solidFill>
              <a:srgbClr val="6666FF"/>
            </a:solidFill>
            <a:miter lim="800000"/>
            <a:headEnd/>
            <a:tailEnd/>
          </a:ln>
        </p:spPr>
        <p:txBody>
          <a:bodyPr/>
          <a:lstStyle/>
          <a:p>
            <a:endParaRPr lang="en-GB" sz="1000" b="1"/>
          </a:p>
        </p:txBody>
      </p:sp>
      <p:sp>
        <p:nvSpPr>
          <p:cNvPr id="4120" name="Rectangle 23"/>
          <p:cNvSpPr>
            <a:spLocks noChangeArrowheads="1"/>
          </p:cNvSpPr>
          <p:nvPr/>
        </p:nvSpPr>
        <p:spPr bwMode="auto">
          <a:xfrm>
            <a:off x="900113" y="1484313"/>
            <a:ext cx="12969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GB" sz="1200" b="1"/>
              <a:t>PLANUNG DES PROJEKTES</a:t>
            </a:r>
          </a:p>
        </p:txBody>
      </p:sp>
      <p:sp>
        <p:nvSpPr>
          <p:cNvPr id="4121" name="Rectangle 24"/>
          <p:cNvSpPr>
            <a:spLocks noChangeArrowheads="1"/>
          </p:cNvSpPr>
          <p:nvPr/>
        </p:nvSpPr>
        <p:spPr bwMode="auto">
          <a:xfrm>
            <a:off x="0" y="2600325"/>
            <a:ext cx="1763713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GB" sz="1200" b="1"/>
              <a:t>IMPLEMENTIERUNG</a:t>
            </a:r>
          </a:p>
          <a:p>
            <a:pPr>
              <a:buFontTx/>
              <a:buChar char="•"/>
            </a:pPr>
            <a:r>
              <a:rPr lang="fi-FI" sz="1200" b="1"/>
              <a:t> Handeln innerhalb des gesteckten Finanz- und Zeitrah-mens, Weiterentwick-lung und Beendigung des Projektes.</a:t>
            </a:r>
          </a:p>
          <a:p>
            <a:pPr>
              <a:buFontTx/>
              <a:buChar char="•"/>
            </a:pPr>
            <a:r>
              <a:rPr lang="fi-FI" sz="1200" b="1"/>
              <a:t> Alle Projektpartner sind dem Projekt verpflichtet und handeln in Überein-stimmung mit den vereinbarten Arbeits-vorgaben und Zielen</a:t>
            </a:r>
            <a:endParaRPr lang="en-GB" sz="1200"/>
          </a:p>
        </p:txBody>
      </p:sp>
      <p:sp>
        <p:nvSpPr>
          <p:cNvPr id="4122" name="Rectangle 25"/>
          <p:cNvSpPr>
            <a:spLocks noChangeArrowheads="1"/>
          </p:cNvSpPr>
          <p:nvPr/>
        </p:nvSpPr>
        <p:spPr bwMode="auto">
          <a:xfrm>
            <a:off x="1600200" y="4419600"/>
            <a:ext cx="2536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fi-FI" sz="1200" b="1"/>
              <a:t>BEENDIGUNG DES PROJEKTES</a:t>
            </a:r>
          </a:p>
        </p:txBody>
      </p:sp>
      <p:pic>
        <p:nvPicPr>
          <p:cNvPr id="4123" name="Picture 26" descr="LLP_EN-we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333375"/>
            <a:ext cx="1873250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Oval 2"/>
          <p:cNvSpPr>
            <a:spLocks noChangeArrowheads="1"/>
          </p:cNvSpPr>
          <p:nvPr/>
        </p:nvSpPr>
        <p:spPr bwMode="auto">
          <a:xfrm>
            <a:off x="2057400" y="2362200"/>
            <a:ext cx="5956300" cy="3316288"/>
          </a:xfrm>
          <a:prstGeom prst="ellipse">
            <a:avLst/>
          </a:prstGeom>
          <a:solidFill>
            <a:srgbClr val="99CCFF"/>
          </a:solidFill>
          <a:ln w="571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38243" name="Text Box 3"/>
          <p:cNvSpPr txBox="1">
            <a:spLocks noChangeArrowheads="1"/>
          </p:cNvSpPr>
          <p:nvPr/>
        </p:nvSpPr>
        <p:spPr bwMode="auto">
          <a:xfrm>
            <a:off x="3276600" y="2743200"/>
            <a:ext cx="280352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fi-FI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Die ganzheitliche Unterstützung der Fähigkeiten alter Menschen mit </a:t>
            </a:r>
          </a:p>
          <a:p>
            <a:pPr eaLnBrk="0" hangingPunct="0"/>
            <a:r>
              <a:rPr lang="fi-FI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Qualität und Können</a:t>
            </a:r>
          </a:p>
        </p:txBody>
      </p:sp>
      <p:sp>
        <p:nvSpPr>
          <p:cNvPr id="5125" name="Oval 4"/>
          <p:cNvSpPr>
            <a:spLocks noChangeArrowheads="1"/>
          </p:cNvSpPr>
          <p:nvPr/>
        </p:nvSpPr>
        <p:spPr bwMode="auto">
          <a:xfrm>
            <a:off x="4787900" y="908050"/>
            <a:ext cx="3741738" cy="1933575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FF5050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126" name="Text Box 5"/>
          <p:cNvSpPr txBox="1">
            <a:spLocks noChangeArrowheads="1"/>
          </p:cNvSpPr>
          <p:nvPr/>
        </p:nvSpPr>
        <p:spPr bwMode="auto">
          <a:xfrm>
            <a:off x="5580063" y="1268413"/>
            <a:ext cx="2087562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fi-FI" sz="1200" b="1">
              <a:latin typeface="Arial Black" pitchFamily="34" charset="0"/>
            </a:endParaRPr>
          </a:p>
          <a:p>
            <a:pPr algn="ctr"/>
            <a:r>
              <a:rPr lang="fi-FI" sz="1400" b="1">
                <a:solidFill>
                  <a:srgbClr val="990000"/>
                </a:solidFill>
                <a:latin typeface="Arial Black" pitchFamily="34" charset="0"/>
              </a:rPr>
              <a:t>ESTLAND</a:t>
            </a:r>
          </a:p>
          <a:p>
            <a:pPr algn="ctr"/>
            <a:r>
              <a:rPr lang="fi-FI" sz="1400" b="1">
                <a:solidFill>
                  <a:srgbClr val="990000"/>
                </a:solidFill>
                <a:latin typeface="Arial Black" pitchFamily="34" charset="0"/>
              </a:rPr>
              <a:t>Tartu Hooldekodu</a:t>
            </a:r>
          </a:p>
          <a:p>
            <a:pPr algn="ctr"/>
            <a:r>
              <a:rPr lang="fi-FI" sz="1400" b="1">
                <a:solidFill>
                  <a:srgbClr val="990000"/>
                </a:solidFill>
                <a:latin typeface="Arial Black" pitchFamily="34" charset="0"/>
              </a:rPr>
              <a:t>(Senioren-einrichtung</a:t>
            </a:r>
          </a:p>
        </p:txBody>
      </p:sp>
      <p:sp>
        <p:nvSpPr>
          <p:cNvPr id="5127" name="Oval 6"/>
          <p:cNvSpPr>
            <a:spLocks noChangeArrowheads="1"/>
          </p:cNvSpPr>
          <p:nvPr/>
        </p:nvSpPr>
        <p:spPr bwMode="auto">
          <a:xfrm>
            <a:off x="5600700" y="2924175"/>
            <a:ext cx="3543300" cy="2005013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FF5050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128" name="Text Box 7"/>
          <p:cNvSpPr txBox="1">
            <a:spLocks noChangeArrowheads="1"/>
          </p:cNvSpPr>
          <p:nvPr/>
        </p:nvSpPr>
        <p:spPr bwMode="auto">
          <a:xfrm>
            <a:off x="6032500" y="3427413"/>
            <a:ext cx="27654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fi-FI" sz="1400" b="1">
                <a:solidFill>
                  <a:srgbClr val="990000"/>
                </a:solidFill>
                <a:latin typeface="Arial Black" pitchFamily="34" charset="0"/>
              </a:rPr>
              <a:t>ESTLAND</a:t>
            </a:r>
          </a:p>
          <a:p>
            <a:pPr algn="ctr"/>
            <a:r>
              <a:rPr lang="fi-FI" sz="1400" b="1">
                <a:solidFill>
                  <a:srgbClr val="990000"/>
                </a:solidFill>
                <a:latin typeface="Arial Black" pitchFamily="34" charset="0"/>
              </a:rPr>
              <a:t>Tartu Tervishoiu Kõrgkool</a:t>
            </a:r>
          </a:p>
          <a:p>
            <a:pPr algn="ctr"/>
            <a:r>
              <a:rPr lang="fi-FI" sz="1400" b="1">
                <a:solidFill>
                  <a:srgbClr val="990000"/>
                </a:solidFill>
                <a:latin typeface="Arial Black" pitchFamily="34" charset="0"/>
              </a:rPr>
              <a:t>(Ausbildungsschule)</a:t>
            </a:r>
          </a:p>
        </p:txBody>
      </p:sp>
      <p:sp>
        <p:nvSpPr>
          <p:cNvPr id="5129" name="Oval 8"/>
          <p:cNvSpPr>
            <a:spLocks noChangeArrowheads="1"/>
          </p:cNvSpPr>
          <p:nvPr/>
        </p:nvSpPr>
        <p:spPr bwMode="auto">
          <a:xfrm>
            <a:off x="4643438" y="5011738"/>
            <a:ext cx="4060825" cy="165735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669900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0033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130" name="Text Box 9"/>
          <p:cNvSpPr txBox="1">
            <a:spLocks noChangeArrowheads="1"/>
          </p:cNvSpPr>
          <p:nvPr/>
        </p:nvSpPr>
        <p:spPr bwMode="auto">
          <a:xfrm>
            <a:off x="5435600" y="5588000"/>
            <a:ext cx="25209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fi-FI" sz="1400" b="1">
                <a:solidFill>
                  <a:srgbClr val="003300"/>
                </a:solidFill>
                <a:latin typeface="Arial Black" pitchFamily="34" charset="0"/>
              </a:rPr>
              <a:t>DEUTSCHLAND</a:t>
            </a:r>
          </a:p>
          <a:p>
            <a:r>
              <a:rPr lang="fi-FI" sz="1400" b="1">
                <a:solidFill>
                  <a:srgbClr val="003300"/>
                </a:solidFill>
                <a:latin typeface="Arial Black" pitchFamily="34" charset="0"/>
              </a:rPr>
              <a:t>Berufskolleg Kleve, Kleve</a:t>
            </a:r>
          </a:p>
        </p:txBody>
      </p:sp>
      <p:sp>
        <p:nvSpPr>
          <p:cNvPr id="5131" name="Oval 10"/>
          <p:cNvSpPr>
            <a:spLocks noChangeArrowheads="1"/>
          </p:cNvSpPr>
          <p:nvPr/>
        </p:nvSpPr>
        <p:spPr bwMode="auto">
          <a:xfrm>
            <a:off x="900113" y="908050"/>
            <a:ext cx="3600450" cy="1860550"/>
          </a:xfrm>
          <a:prstGeom prst="ellipse">
            <a:avLst/>
          </a:prstGeom>
          <a:gradFill rotWithShape="0">
            <a:gsLst>
              <a:gs pos="0">
                <a:srgbClr val="FFCCF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132" name="Oval 11"/>
          <p:cNvSpPr>
            <a:spLocks noChangeArrowheads="1"/>
          </p:cNvSpPr>
          <p:nvPr/>
        </p:nvSpPr>
        <p:spPr bwMode="auto">
          <a:xfrm>
            <a:off x="0" y="2743200"/>
            <a:ext cx="3311525" cy="2005013"/>
          </a:xfrm>
          <a:prstGeom prst="ellipse">
            <a:avLst/>
          </a:prstGeom>
          <a:gradFill rotWithShape="0">
            <a:gsLst>
              <a:gs pos="0">
                <a:srgbClr val="FFCCF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133" name="Text Box 12"/>
          <p:cNvSpPr txBox="1">
            <a:spLocks noChangeArrowheads="1"/>
          </p:cNvSpPr>
          <p:nvPr/>
        </p:nvSpPr>
        <p:spPr bwMode="auto">
          <a:xfrm>
            <a:off x="611188" y="3211513"/>
            <a:ext cx="2160587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400" b="1">
                <a:solidFill>
                  <a:srgbClr val="000066"/>
                </a:solidFill>
                <a:latin typeface="Arial Black" pitchFamily="34" charset="0"/>
              </a:rPr>
              <a:t>FINNLAND</a:t>
            </a:r>
          </a:p>
          <a:p>
            <a:pPr algn="ctr"/>
            <a:r>
              <a:rPr lang="en-GB" sz="1400" b="1">
                <a:solidFill>
                  <a:srgbClr val="000066"/>
                </a:solidFill>
                <a:latin typeface="Arial Black" pitchFamily="34" charset="0"/>
              </a:rPr>
              <a:t>Kartanonväki, Haapavesi</a:t>
            </a:r>
          </a:p>
          <a:p>
            <a:pPr algn="ctr"/>
            <a:r>
              <a:rPr lang="en-GB" sz="1400" b="1">
                <a:solidFill>
                  <a:srgbClr val="000066"/>
                </a:solidFill>
                <a:latin typeface="Arial Black" pitchFamily="34" charset="0"/>
              </a:rPr>
              <a:t>(Senioren-einrichtung)</a:t>
            </a:r>
            <a:endParaRPr lang="fi-FI" sz="1400" b="1">
              <a:solidFill>
                <a:srgbClr val="000066"/>
              </a:solidFill>
              <a:latin typeface="Arial Black" pitchFamily="34" charset="0"/>
            </a:endParaRPr>
          </a:p>
        </p:txBody>
      </p:sp>
      <p:sp>
        <p:nvSpPr>
          <p:cNvPr id="5134" name="Oval 13"/>
          <p:cNvSpPr>
            <a:spLocks noChangeArrowheads="1"/>
          </p:cNvSpPr>
          <p:nvPr/>
        </p:nvSpPr>
        <p:spPr bwMode="auto">
          <a:xfrm>
            <a:off x="1042988" y="4795838"/>
            <a:ext cx="3024187" cy="1657350"/>
          </a:xfrm>
          <a:prstGeom prst="ellipse">
            <a:avLst/>
          </a:prstGeom>
          <a:gradFill rotWithShape="0">
            <a:gsLst>
              <a:gs pos="0">
                <a:srgbClr val="FFCCF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5135" name="Text Box 14"/>
          <p:cNvSpPr txBox="1">
            <a:spLocks noChangeArrowheads="1"/>
          </p:cNvSpPr>
          <p:nvPr/>
        </p:nvSpPr>
        <p:spPr bwMode="auto">
          <a:xfrm>
            <a:off x="1476375" y="5300663"/>
            <a:ext cx="2232025" cy="124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400" b="1">
                <a:solidFill>
                  <a:srgbClr val="000066"/>
                </a:solidFill>
                <a:latin typeface="Arial Black" pitchFamily="34" charset="0"/>
              </a:rPr>
              <a:t>FINNLAND</a:t>
            </a:r>
          </a:p>
          <a:p>
            <a:pPr algn="ctr"/>
            <a:r>
              <a:rPr lang="en-GB" sz="1400" b="1">
                <a:solidFill>
                  <a:srgbClr val="000066"/>
                </a:solidFill>
                <a:latin typeface="Arial Black" pitchFamily="34" charset="0"/>
              </a:rPr>
              <a:t>Jokihelmen opisto</a:t>
            </a:r>
          </a:p>
          <a:p>
            <a:pPr algn="ctr"/>
            <a:r>
              <a:rPr lang="en-GB" sz="1400" b="1">
                <a:solidFill>
                  <a:srgbClr val="000066"/>
                </a:solidFill>
                <a:latin typeface="Arial Black" pitchFamily="34" charset="0"/>
              </a:rPr>
              <a:t>(Senioren-einrichtung)</a:t>
            </a:r>
            <a:endParaRPr lang="fi-FI" sz="1400" b="1">
              <a:solidFill>
                <a:srgbClr val="000066"/>
              </a:solidFill>
              <a:latin typeface="Arial Black" pitchFamily="34" charset="0"/>
            </a:endParaRPr>
          </a:p>
        </p:txBody>
      </p:sp>
      <p:sp>
        <p:nvSpPr>
          <p:cNvPr id="5136" name="Text Box 15"/>
          <p:cNvSpPr txBox="1">
            <a:spLocks noChangeArrowheads="1"/>
          </p:cNvSpPr>
          <p:nvPr/>
        </p:nvSpPr>
        <p:spPr bwMode="auto">
          <a:xfrm>
            <a:off x="1476375" y="1196975"/>
            <a:ext cx="2160588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1400" b="1">
                <a:solidFill>
                  <a:srgbClr val="000066"/>
                </a:solidFill>
                <a:latin typeface="Arial Black" pitchFamily="34" charset="0"/>
              </a:rPr>
              <a:t>FINNLAND</a:t>
            </a:r>
          </a:p>
          <a:p>
            <a:pPr algn="ctr"/>
            <a:r>
              <a:rPr lang="en-GB" sz="1400" b="1">
                <a:solidFill>
                  <a:srgbClr val="000066"/>
                </a:solidFill>
                <a:latin typeface="Arial Black" pitchFamily="34" charset="0"/>
              </a:rPr>
              <a:t>Oulainen Vocational College</a:t>
            </a:r>
          </a:p>
          <a:p>
            <a:pPr algn="ctr"/>
            <a:r>
              <a:rPr lang="fi-FI" sz="1400" b="1">
                <a:solidFill>
                  <a:srgbClr val="000066"/>
                </a:solidFill>
                <a:latin typeface="Arial Black" pitchFamily="34" charset="0"/>
              </a:rPr>
              <a:t>(Ausbildungs-schule)</a:t>
            </a:r>
          </a:p>
        </p:txBody>
      </p:sp>
      <p:sp>
        <p:nvSpPr>
          <p:cNvPr id="5137" name="Rectangle 16"/>
          <p:cNvSpPr>
            <a:spLocks noChangeArrowheads="1"/>
          </p:cNvSpPr>
          <p:nvPr/>
        </p:nvSpPr>
        <p:spPr bwMode="auto">
          <a:xfrm>
            <a:off x="2411413" y="141288"/>
            <a:ext cx="635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i-FI" sz="2400" b="1">
                <a:solidFill>
                  <a:srgbClr val="000066"/>
                </a:solidFill>
                <a:latin typeface="Arial Black" pitchFamily="34" charset="0"/>
              </a:rPr>
              <a:t>PARTNER DES SUFUCA -PROJEKTES</a:t>
            </a:r>
          </a:p>
        </p:txBody>
      </p:sp>
      <p:pic>
        <p:nvPicPr>
          <p:cNvPr id="5138" name="Picture 17" descr="LLP_EN-we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333375"/>
            <a:ext cx="1728787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fi-FI" sz="3200" b="1" smtClean="0"/>
              <a:t>FINANZIERUNG DES SUFUCA-PROJEKTES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7212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z="2800" smtClean="0"/>
              <a:t>Leonardo da Vinci Programm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i-FI" sz="2800" smtClean="0"/>
              <a:t>	- Transfer von Innovationen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b="1" smtClean="0"/>
              <a:t>Administrator / Koordinator</a:t>
            </a:r>
          </a:p>
          <a:p>
            <a:pPr lvl="1" eaLnBrk="1" hangingPunct="1">
              <a:lnSpc>
                <a:spcPct val="90000"/>
              </a:lnSpc>
            </a:pPr>
            <a:r>
              <a:rPr lang="fi-FI" smtClean="0"/>
              <a:t>Kam / Oulainen Berufskolleg für Sozial- und Gesundheitspflege </a:t>
            </a:r>
            <a:endParaRPr lang="fi-FI" b="1" smtClean="0"/>
          </a:p>
          <a:p>
            <a:pPr eaLnBrk="1" hangingPunct="1">
              <a:lnSpc>
                <a:spcPct val="90000"/>
              </a:lnSpc>
            </a:pPr>
            <a:r>
              <a:rPr lang="fi-FI" sz="2800" b="1" smtClean="0"/>
              <a:t>Dauer des Projektes </a:t>
            </a:r>
          </a:p>
          <a:p>
            <a:pPr lvl="1" eaLnBrk="1" hangingPunct="1">
              <a:lnSpc>
                <a:spcPct val="90000"/>
              </a:lnSpc>
            </a:pPr>
            <a:r>
              <a:rPr lang="fi-FI" smtClean="0"/>
              <a:t>1.10.2008 - 30.9.2010</a:t>
            </a:r>
          </a:p>
          <a:p>
            <a:pPr eaLnBrk="1" hangingPunct="1">
              <a:lnSpc>
                <a:spcPct val="90000"/>
              </a:lnSpc>
            </a:pPr>
            <a:r>
              <a:rPr lang="fi-FI" sz="2800" b="1" smtClean="0"/>
              <a:t>Budget des Projektes und die Finanzierung: </a:t>
            </a:r>
            <a:endParaRPr lang="fi-FI" sz="2800" smtClean="0"/>
          </a:p>
          <a:p>
            <a:pPr lvl="1" eaLnBrk="1" hangingPunct="1">
              <a:lnSpc>
                <a:spcPct val="90000"/>
              </a:lnSpc>
            </a:pPr>
            <a:r>
              <a:rPr lang="fi-FI" smtClean="0"/>
              <a:t>Gesamtbudget: 227.074  €</a:t>
            </a:r>
          </a:p>
          <a:p>
            <a:pPr lvl="2" eaLnBrk="1" hangingPunct="1">
              <a:lnSpc>
                <a:spcPct val="90000"/>
              </a:lnSpc>
            </a:pPr>
            <a:r>
              <a:rPr lang="fi-FI" sz="2800" smtClean="0"/>
              <a:t>Leonardo da Vinci–Mittel 170.304  € </a:t>
            </a:r>
          </a:p>
          <a:p>
            <a:pPr eaLnBrk="1" hangingPunct="1">
              <a:lnSpc>
                <a:spcPct val="90000"/>
              </a:lnSpc>
            </a:pPr>
            <a:endParaRPr lang="fi-FI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90600" y="2057400"/>
            <a:ext cx="7058025" cy="3384550"/>
          </a:xfrm>
        </p:spPr>
        <p:txBody>
          <a:bodyPr/>
          <a:lstStyle/>
          <a:p>
            <a:pPr marL="609600" indent="-609600" algn="l" eaLnBrk="1" hangingPunct="1">
              <a:lnSpc>
                <a:spcPct val="80000"/>
              </a:lnSpc>
            </a:pPr>
            <a:r>
              <a:rPr lang="fi-FI" sz="2800" b="1" smtClean="0"/>
              <a:t>1.</a:t>
            </a:r>
          </a:p>
          <a:p>
            <a:pPr marL="609600" indent="-609600" algn="l" eaLnBrk="1" hangingPunct="1">
              <a:lnSpc>
                <a:spcPct val="80000"/>
              </a:lnSpc>
            </a:pPr>
            <a:endParaRPr lang="fi-FI" sz="2800" b="1" smtClean="0"/>
          </a:p>
          <a:p>
            <a:pPr marL="609600" indent="-609600" algn="l" eaLnBrk="1" hangingPunct="1">
              <a:lnSpc>
                <a:spcPct val="80000"/>
              </a:lnSpc>
            </a:pPr>
            <a:r>
              <a:rPr lang="fi-FI" sz="2000" b="1" smtClean="0"/>
              <a:t>EIN MODELL ZUR ERPROBUNG DER </a:t>
            </a:r>
          </a:p>
          <a:p>
            <a:pPr marL="609600" indent="-609600" algn="l" eaLnBrk="1" hangingPunct="1">
              <a:lnSpc>
                <a:spcPct val="80000"/>
              </a:lnSpc>
            </a:pPr>
            <a:r>
              <a:rPr lang="fi-FI" sz="2000" b="1" smtClean="0"/>
              <a:t>METHODEN / AKTIVITÄTEN ZUR </a:t>
            </a:r>
          </a:p>
          <a:p>
            <a:pPr marL="609600" indent="-609600" algn="l" eaLnBrk="1" hangingPunct="1">
              <a:lnSpc>
                <a:spcPct val="80000"/>
              </a:lnSpc>
            </a:pPr>
            <a:r>
              <a:rPr lang="fi-FI" sz="2000" b="1" smtClean="0"/>
              <a:t>GANZHEITLICHEN UNTERSTÜTZUNG </a:t>
            </a:r>
          </a:p>
          <a:p>
            <a:pPr marL="609600" indent="-609600" algn="l" eaLnBrk="1" hangingPunct="1">
              <a:lnSpc>
                <a:spcPct val="80000"/>
              </a:lnSpc>
            </a:pPr>
            <a:r>
              <a:rPr lang="fi-FI" sz="2000" b="1" smtClean="0"/>
              <a:t>DER FÄHIGKEITEN ALTER MENSCHEN</a:t>
            </a:r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1042988" y="908050"/>
            <a:ext cx="7129462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i-FI" sz="2800" b="1">
                <a:effectLst>
                  <a:outerShdw blurRad="38100" dist="38100" dir="2700000" algn="tl">
                    <a:srgbClr val="FFFFFF"/>
                  </a:outerShdw>
                </a:effectLst>
              </a:rPr>
              <a:t>DIE ERGEBNISSE DES PROJEKTES</a:t>
            </a:r>
            <a:endParaRPr lang="fi-FI" sz="28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Bef>
                <a:spcPct val="50000"/>
              </a:spcBef>
            </a:pPr>
            <a:endParaRPr lang="fi-FI" sz="20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pic>
        <p:nvPicPr>
          <p:cNvPr id="7173" name="Kuva 6" descr="image3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75" y="4143375"/>
            <a:ext cx="1362075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250825" y="404813"/>
            <a:ext cx="64817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i-FI" sz="2800" b="1">
                <a:effectLst>
                  <a:outerShdw blurRad="38100" dist="38100" dir="2700000" algn="tl">
                    <a:srgbClr val="FFFFFF"/>
                  </a:outerShdw>
                </a:effectLst>
              </a:rPr>
              <a:t>DIE ERGEBNISSE DES PROJEKTES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685800" y="1981200"/>
            <a:ext cx="7200900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2800" b="1">
                <a:effectLst>
                  <a:outerShdw blurRad="38100" dist="38100" dir="2700000" algn="tl">
                    <a:srgbClr val="FFFFFF"/>
                  </a:outerShdw>
                </a:effectLst>
              </a:rPr>
              <a:t>2.</a:t>
            </a:r>
            <a:r>
              <a:rPr lang="fi-FI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fi-FI" sz="200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WEB-SEITEN ZUR UNTERSTÜTZUNG DER KÖRPER-LICHEN, PSYCHO-SOZIALEN UND SPIRITUELLEN FÄHIGKEITEN ALTER MENSCHEN AUF ENGLISCH, ESTNISCH, FINNISCH UND DEUTSCH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</a:pPr>
            <a:r>
              <a:rPr lang="fi-FI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 Der Planungsprozess zur ganzheitlichen Unterstützung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</a:pPr>
            <a:r>
              <a:rPr lang="fi-FI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 kreative und innovative Methoden / Aktivitäten zur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   Unterstützung der physischen Fähigkeiten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</a:pPr>
            <a:r>
              <a:rPr lang="fi-FI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 kreative und innovative Methoden / Aktivitäten zur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   Unterstützung der psycho-sozialen Fähigkeiten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Blip>
                <a:blip r:embed="rId2"/>
              </a:buBlip>
            </a:pPr>
            <a:r>
              <a:rPr lang="fi-FI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 kreative und innovative Methoden / Aktivitäten zur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   Unterstützung der spirituellen Fähigkeiten</a:t>
            </a:r>
          </a:p>
        </p:txBody>
      </p:sp>
      <p:pic>
        <p:nvPicPr>
          <p:cNvPr id="8197" name="Kuva 7" descr="kuva3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77050" y="188913"/>
            <a:ext cx="2079625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Kuva 7" descr="kuva5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6200" y="981075"/>
            <a:ext cx="2368550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54" name="Text Box 2"/>
          <p:cNvSpPr txBox="1">
            <a:spLocks noChangeArrowheads="1"/>
          </p:cNvSpPr>
          <p:nvPr/>
        </p:nvSpPr>
        <p:spPr bwMode="auto">
          <a:xfrm>
            <a:off x="533400" y="381000"/>
            <a:ext cx="68008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i-FI" sz="2800" b="1">
                <a:effectLst>
                  <a:outerShdw blurRad="38100" dist="38100" dir="2700000" algn="tl">
                    <a:srgbClr val="FFFFFF"/>
                  </a:outerShdw>
                </a:effectLst>
              </a:rPr>
              <a:t>DIE ERGEBNISSE DES PROJEKTES</a:t>
            </a:r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457200" y="1981200"/>
            <a:ext cx="5715000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2800" b="1">
                <a:effectLst>
                  <a:outerShdw blurRad="38100" dist="38100" dir="2700000" algn="tl">
                    <a:srgbClr val="FFFFFF"/>
                  </a:outerShdw>
                </a:effectLst>
              </a:rPr>
              <a:t>3.</a:t>
            </a:r>
            <a:r>
              <a:rPr lang="fi-FI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fi-FI" sz="2000" b="1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VERÖFFENTLICHUNG DER ERGEBNISSE IN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DEN PARTNERLÄNDERN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- Poster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-"/>
            </a:pPr>
            <a:r>
              <a:rPr lang="fi-FI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 Broschüren und Pressemitteilungen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- nationale Konferenz in Estland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fi-FI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- nationale Konferenz in Germany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-"/>
            </a:pPr>
            <a:r>
              <a:rPr lang="fi-FI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 nationale und internationale Konferenz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</a:pPr>
            <a:r>
              <a:rPr lang="fi-FI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  in Finnland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</a:pPr>
            <a:endParaRPr lang="fi-FI" sz="2000" b="1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fi-FI" sz="100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1042988" y="404813"/>
            <a:ext cx="7129462" cy="97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i-FI" sz="2800" b="1">
                <a:effectLst>
                  <a:outerShdw blurRad="38100" dist="38100" dir="2700000" algn="tl">
                    <a:srgbClr val="FFFFFF"/>
                  </a:outerShdw>
                </a:effectLst>
              </a:rPr>
              <a:t>DIE ERGEBNISSE DES PROJEKTES</a:t>
            </a:r>
            <a:endParaRPr lang="fi-FI" sz="28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  <a:p>
            <a:pPr algn="ctr">
              <a:spcBef>
                <a:spcPct val="50000"/>
              </a:spcBef>
            </a:pPr>
            <a:endParaRPr lang="fi-FI" sz="2000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95288" y="1773238"/>
            <a:ext cx="4710112" cy="289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en-GB" sz="2000" b="1">
              <a:latin typeface="Arial Black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sz="2800" b="1">
                <a:latin typeface="Arial Black" pitchFamily="34" charset="0"/>
              </a:rPr>
              <a:t>4.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GB" sz="2000" b="1">
              <a:latin typeface="Arial Black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EVALUATIONS-BERICHTE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DES PROJEKTES</a:t>
            </a:r>
            <a:endParaRPr lang="fi-FI" sz="2000" b="1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fi-FI" sz="2000" b="1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GB" sz="2000" b="1">
              <a:latin typeface="Arial Black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fi-FI" sz="2000" b="1">
              <a:latin typeface="Arial Black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fi-FI" sz="2000" b="1">
              <a:latin typeface="Arial Black" pitchFamily="34" charset="0"/>
            </a:endParaRPr>
          </a:p>
        </p:txBody>
      </p:sp>
      <p:pic>
        <p:nvPicPr>
          <p:cNvPr id="10245" name="Kuva 6" descr="kuva6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3" y="1500188"/>
            <a:ext cx="309880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33" name="Group 69"/>
          <p:cNvGraphicFramePr>
            <a:graphicFrameLocks noGrp="1"/>
          </p:cNvGraphicFramePr>
          <p:nvPr/>
        </p:nvGraphicFramePr>
        <p:xfrm>
          <a:off x="0" y="476250"/>
          <a:ext cx="9144000" cy="5405438"/>
        </p:xfrm>
        <a:graphic>
          <a:graphicData uri="http://schemas.openxmlformats.org/drawingml/2006/table">
            <a:tbl>
              <a:tblPr/>
              <a:tblGrid>
                <a:gridCol w="2390775"/>
                <a:gridCol w="6753225"/>
              </a:tblGrid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1.10.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1.11.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1.12.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1.1.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1.2.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1.3.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1.4.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1.5.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1.6.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1.7.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1.8.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1.9.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1.10.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1.11.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1.12.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1.1.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1.2.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1.3.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1.4.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1.5.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1.6.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1.7.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1.8.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1.9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2008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                </a:t>
                      </a: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2009                                                                      2010                                   2010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I Koordination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II Orientierungsphase (ganz-heitliche Unterstützung der Fähigkeiten alter Menschen)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III Das Modell zur Evaluation der Methoden/Aktivitäten zur ganzheitlichen Unterstützung d. Fähigkeiten alter Menschen</a:t>
                      </a:r>
                      <a:endParaRPr kumimoji="0" lang="fi-FI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IV Methoden und Aktivitäten zur Unterstützung der physi-schen Fähigkeiten</a:t>
                      </a:r>
                      <a:endParaRPr kumimoji="0" lang="fi-FI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V Methoden und Aktivitäten zur Unterstützung der psycho sozialen Fähigkeiten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VI Methoden und Aktivitäten zur Unterstützung der spiri-tuellen Fähigkeiten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VII Web-Seiten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VIII Veröffentlichung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IX Evaluation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de-DE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9301" name="Text Box 37"/>
          <p:cNvSpPr txBox="1">
            <a:spLocks noChangeArrowheads="1"/>
          </p:cNvSpPr>
          <p:nvPr/>
        </p:nvSpPr>
        <p:spPr bwMode="auto">
          <a:xfrm>
            <a:off x="250825" y="0"/>
            <a:ext cx="8713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1">
                <a:solidFill>
                  <a:srgbClr val="00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ZEITLICHE PLANUNGSÜBERSICHT DES SUFUCA - PROJEKTES </a:t>
            </a:r>
            <a:endParaRPr lang="fi-FI" b="1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</a:endParaRPr>
          </a:p>
        </p:txBody>
      </p:sp>
      <p:sp>
        <p:nvSpPr>
          <p:cNvPr id="11303" name="Text Box 38"/>
          <p:cNvSpPr txBox="1">
            <a:spLocks noChangeArrowheads="1"/>
          </p:cNvSpPr>
          <p:nvPr/>
        </p:nvSpPr>
        <p:spPr bwMode="auto">
          <a:xfrm>
            <a:off x="2411413" y="1052513"/>
            <a:ext cx="64801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11304" name="Rectangle 39"/>
          <p:cNvSpPr>
            <a:spLocks noChangeArrowheads="1"/>
          </p:cNvSpPr>
          <p:nvPr/>
        </p:nvSpPr>
        <p:spPr bwMode="auto">
          <a:xfrm>
            <a:off x="2484438" y="1052513"/>
            <a:ext cx="6480175" cy="2159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3B5E9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de-DE">
              <a:solidFill>
                <a:schemeClr val="bg2"/>
              </a:solidFill>
            </a:endParaRPr>
          </a:p>
        </p:txBody>
      </p:sp>
      <p:sp>
        <p:nvSpPr>
          <p:cNvPr id="11305" name="Rectangle 40"/>
          <p:cNvSpPr>
            <a:spLocks noChangeArrowheads="1"/>
          </p:cNvSpPr>
          <p:nvPr/>
        </p:nvSpPr>
        <p:spPr bwMode="auto">
          <a:xfrm>
            <a:off x="2484438" y="1412875"/>
            <a:ext cx="1152525" cy="2159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35CB52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306" name="Rectangle 41"/>
          <p:cNvSpPr>
            <a:spLocks noChangeArrowheads="1"/>
          </p:cNvSpPr>
          <p:nvPr/>
        </p:nvSpPr>
        <p:spPr bwMode="auto">
          <a:xfrm>
            <a:off x="2484438" y="2205038"/>
            <a:ext cx="1943100" cy="36036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296D3B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307" name="Rectangle 42"/>
          <p:cNvSpPr>
            <a:spLocks noChangeArrowheads="1"/>
          </p:cNvSpPr>
          <p:nvPr/>
        </p:nvSpPr>
        <p:spPr bwMode="auto">
          <a:xfrm>
            <a:off x="2484438" y="2924175"/>
            <a:ext cx="5688012" cy="433388"/>
          </a:xfrm>
          <a:prstGeom prst="rect">
            <a:avLst/>
          </a:prstGeom>
          <a:gradFill rotWithShape="1">
            <a:gsLst>
              <a:gs pos="0">
                <a:srgbClr val="990000"/>
              </a:gs>
              <a:gs pos="100000">
                <a:srgbClr val="000066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308" name="Rectangle 43"/>
          <p:cNvSpPr>
            <a:spLocks noChangeArrowheads="1"/>
          </p:cNvSpPr>
          <p:nvPr/>
        </p:nvSpPr>
        <p:spPr bwMode="auto">
          <a:xfrm>
            <a:off x="2484438" y="4724400"/>
            <a:ext cx="6480175" cy="3619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99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309" name="Rectangle 44"/>
          <p:cNvSpPr>
            <a:spLocks noChangeArrowheads="1"/>
          </p:cNvSpPr>
          <p:nvPr/>
        </p:nvSpPr>
        <p:spPr bwMode="auto">
          <a:xfrm>
            <a:off x="2484438" y="4149725"/>
            <a:ext cx="5688012" cy="4333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6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310" name="Rectangle 45"/>
          <p:cNvSpPr>
            <a:spLocks noChangeArrowheads="1"/>
          </p:cNvSpPr>
          <p:nvPr/>
        </p:nvSpPr>
        <p:spPr bwMode="auto">
          <a:xfrm>
            <a:off x="2484438" y="3500438"/>
            <a:ext cx="5688012" cy="433387"/>
          </a:xfrm>
          <a:prstGeom prst="rect">
            <a:avLst/>
          </a:prstGeom>
          <a:gradFill rotWithShape="1">
            <a:gsLst>
              <a:gs pos="0">
                <a:srgbClr val="336600"/>
              </a:gs>
              <a:gs pos="100000">
                <a:srgbClr val="99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311" name="Rectangle 46"/>
          <p:cNvSpPr>
            <a:spLocks noChangeArrowheads="1"/>
          </p:cNvSpPr>
          <p:nvPr/>
        </p:nvSpPr>
        <p:spPr bwMode="auto">
          <a:xfrm>
            <a:off x="2484438" y="5229225"/>
            <a:ext cx="6480175" cy="2159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8F44F2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312" name="Rectangle 47"/>
          <p:cNvSpPr>
            <a:spLocks noChangeArrowheads="1"/>
          </p:cNvSpPr>
          <p:nvPr/>
        </p:nvSpPr>
        <p:spPr bwMode="auto">
          <a:xfrm>
            <a:off x="2484438" y="5589588"/>
            <a:ext cx="6480175" cy="2159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B4324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1313" name="AutoShape 48"/>
          <p:cNvSpPr>
            <a:spLocks noChangeArrowheads="1"/>
          </p:cNvSpPr>
          <p:nvPr/>
        </p:nvSpPr>
        <p:spPr bwMode="auto">
          <a:xfrm>
            <a:off x="250825" y="5949950"/>
            <a:ext cx="342900" cy="342900"/>
          </a:xfrm>
          <a:prstGeom prst="smileyFace">
            <a:avLst>
              <a:gd name="adj" fmla="val 4653"/>
            </a:avLst>
          </a:prstGeom>
          <a:solidFill>
            <a:srgbClr val="FFFFFF"/>
          </a:solidFill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1314" name="AutoShape 49"/>
          <p:cNvSpPr>
            <a:spLocks noChangeArrowheads="1"/>
          </p:cNvSpPr>
          <p:nvPr/>
        </p:nvSpPr>
        <p:spPr bwMode="auto">
          <a:xfrm>
            <a:off x="2771775" y="5949950"/>
            <a:ext cx="342900" cy="342900"/>
          </a:xfrm>
          <a:prstGeom prst="smileyFace">
            <a:avLst>
              <a:gd name="adj" fmla="val 4653"/>
            </a:avLst>
          </a:prstGeom>
          <a:solidFill>
            <a:srgbClr val="FFFFFF"/>
          </a:solidFill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1315" name="AutoShape 50"/>
          <p:cNvSpPr>
            <a:spLocks noChangeArrowheads="1"/>
          </p:cNvSpPr>
          <p:nvPr/>
        </p:nvSpPr>
        <p:spPr bwMode="auto">
          <a:xfrm>
            <a:off x="5219700" y="6021388"/>
            <a:ext cx="342900" cy="342900"/>
          </a:xfrm>
          <a:prstGeom prst="smileyFace">
            <a:avLst>
              <a:gd name="adj" fmla="val 4653"/>
            </a:avLst>
          </a:prstGeom>
          <a:solidFill>
            <a:srgbClr val="FFFFFF"/>
          </a:solidFill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1316" name="Text Box 51"/>
          <p:cNvSpPr txBox="1">
            <a:spLocks noChangeArrowheads="1"/>
          </p:cNvSpPr>
          <p:nvPr/>
        </p:nvSpPr>
        <p:spPr bwMode="auto">
          <a:xfrm>
            <a:off x="3132138" y="5943600"/>
            <a:ext cx="17287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1200" b="1"/>
              <a:t>III Arbeitsseminar in Deutschland</a:t>
            </a:r>
          </a:p>
          <a:p>
            <a:pPr>
              <a:spcBef>
                <a:spcPct val="50000"/>
              </a:spcBef>
            </a:pPr>
            <a:r>
              <a:rPr lang="fi-FI" sz="1200" b="1"/>
              <a:t>IV Arbeitsseminar in Estland</a:t>
            </a:r>
          </a:p>
        </p:txBody>
      </p:sp>
      <p:sp>
        <p:nvSpPr>
          <p:cNvPr id="11317" name="Text Box 52"/>
          <p:cNvSpPr txBox="1">
            <a:spLocks noChangeArrowheads="1"/>
          </p:cNvSpPr>
          <p:nvPr/>
        </p:nvSpPr>
        <p:spPr bwMode="auto">
          <a:xfrm>
            <a:off x="684213" y="5943600"/>
            <a:ext cx="17287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1200" b="1"/>
              <a:t>I Arbeitsseminar in   Finnland</a:t>
            </a:r>
          </a:p>
          <a:p>
            <a:pPr>
              <a:spcBef>
                <a:spcPct val="50000"/>
              </a:spcBef>
            </a:pPr>
            <a:r>
              <a:rPr lang="fi-FI" sz="1200" b="1"/>
              <a:t>II Arbeitsseminar in Estland</a:t>
            </a:r>
          </a:p>
        </p:txBody>
      </p:sp>
      <p:sp>
        <p:nvSpPr>
          <p:cNvPr id="11318" name="Text Box 53"/>
          <p:cNvSpPr txBox="1">
            <a:spLocks noChangeArrowheads="1"/>
          </p:cNvSpPr>
          <p:nvPr/>
        </p:nvSpPr>
        <p:spPr bwMode="auto">
          <a:xfrm>
            <a:off x="5580063" y="5943600"/>
            <a:ext cx="15827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1200" b="1"/>
              <a:t>V  Arbeitsseminar in Deutschland</a:t>
            </a:r>
          </a:p>
          <a:p>
            <a:pPr>
              <a:spcBef>
                <a:spcPct val="50000"/>
              </a:spcBef>
            </a:pPr>
            <a:r>
              <a:rPr lang="fi-FI" sz="1200" b="1"/>
              <a:t>VI Arbeitsseminar in   Finnland</a:t>
            </a:r>
          </a:p>
        </p:txBody>
      </p:sp>
      <p:sp>
        <p:nvSpPr>
          <p:cNvPr id="11319" name="Text Box 54"/>
          <p:cNvSpPr txBox="1">
            <a:spLocks noChangeArrowheads="1"/>
          </p:cNvSpPr>
          <p:nvPr/>
        </p:nvSpPr>
        <p:spPr bwMode="auto">
          <a:xfrm>
            <a:off x="7164388" y="6218238"/>
            <a:ext cx="180022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1200" b="1">
                <a:solidFill>
                  <a:srgbClr val="990000"/>
                </a:solidFill>
              </a:rPr>
              <a:t>INTERNATIONALE KONFERENZ   IN FINNLAND</a:t>
            </a:r>
          </a:p>
        </p:txBody>
      </p:sp>
      <p:sp>
        <p:nvSpPr>
          <p:cNvPr id="11320" name="AutoShape 55"/>
          <p:cNvSpPr>
            <a:spLocks noChangeArrowheads="1"/>
          </p:cNvSpPr>
          <p:nvPr/>
        </p:nvSpPr>
        <p:spPr bwMode="auto">
          <a:xfrm>
            <a:off x="4067175" y="981075"/>
            <a:ext cx="342900" cy="342900"/>
          </a:xfrm>
          <a:prstGeom prst="smileyFace">
            <a:avLst>
              <a:gd name="adj" fmla="val 4653"/>
            </a:avLst>
          </a:prstGeom>
          <a:solidFill>
            <a:srgbClr val="FFFFFF"/>
          </a:solidFill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de-DE">
              <a:solidFill>
                <a:srgbClr val="990000"/>
              </a:solidFill>
            </a:endParaRPr>
          </a:p>
        </p:txBody>
      </p:sp>
      <p:sp>
        <p:nvSpPr>
          <p:cNvPr id="11321" name="AutoShape 56"/>
          <p:cNvSpPr>
            <a:spLocks noChangeArrowheads="1"/>
          </p:cNvSpPr>
          <p:nvPr/>
        </p:nvSpPr>
        <p:spPr bwMode="auto">
          <a:xfrm>
            <a:off x="2916238" y="981075"/>
            <a:ext cx="342900" cy="342900"/>
          </a:xfrm>
          <a:prstGeom prst="smileyFace">
            <a:avLst>
              <a:gd name="adj" fmla="val 4653"/>
            </a:avLst>
          </a:prstGeom>
          <a:solidFill>
            <a:srgbClr val="FFFFFF"/>
          </a:solidFill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1322" name="AutoShape 57"/>
          <p:cNvSpPr>
            <a:spLocks noChangeArrowheads="1"/>
          </p:cNvSpPr>
          <p:nvPr/>
        </p:nvSpPr>
        <p:spPr bwMode="auto">
          <a:xfrm>
            <a:off x="5580063" y="981075"/>
            <a:ext cx="342900" cy="342900"/>
          </a:xfrm>
          <a:prstGeom prst="smileyFace">
            <a:avLst>
              <a:gd name="adj" fmla="val 4653"/>
            </a:avLst>
          </a:prstGeom>
          <a:solidFill>
            <a:srgbClr val="FFFFFF"/>
          </a:solidFill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1323" name="AutoShape 58"/>
          <p:cNvSpPr>
            <a:spLocks noChangeArrowheads="1"/>
          </p:cNvSpPr>
          <p:nvPr/>
        </p:nvSpPr>
        <p:spPr bwMode="auto">
          <a:xfrm>
            <a:off x="6877050" y="981075"/>
            <a:ext cx="342900" cy="342900"/>
          </a:xfrm>
          <a:prstGeom prst="smileyFace">
            <a:avLst>
              <a:gd name="adj" fmla="val 4653"/>
            </a:avLst>
          </a:prstGeom>
          <a:solidFill>
            <a:srgbClr val="FFFFFF"/>
          </a:solidFill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11324" name="AutoShape 59"/>
          <p:cNvSpPr>
            <a:spLocks noChangeArrowheads="1"/>
          </p:cNvSpPr>
          <p:nvPr/>
        </p:nvSpPr>
        <p:spPr bwMode="auto">
          <a:xfrm>
            <a:off x="7812088" y="981075"/>
            <a:ext cx="342900" cy="342900"/>
          </a:xfrm>
          <a:prstGeom prst="smileyFace">
            <a:avLst>
              <a:gd name="adj" fmla="val 4653"/>
            </a:avLst>
          </a:prstGeom>
          <a:solidFill>
            <a:srgbClr val="FFFFFF"/>
          </a:solidFill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de-DE">
              <a:solidFill>
                <a:srgbClr val="990000"/>
              </a:solidFill>
            </a:endParaRPr>
          </a:p>
        </p:txBody>
      </p:sp>
      <p:sp>
        <p:nvSpPr>
          <p:cNvPr id="11325" name="AutoShape 60"/>
          <p:cNvSpPr>
            <a:spLocks noChangeArrowheads="1"/>
          </p:cNvSpPr>
          <p:nvPr/>
        </p:nvSpPr>
        <p:spPr bwMode="auto">
          <a:xfrm>
            <a:off x="8675688" y="981075"/>
            <a:ext cx="342900" cy="342900"/>
          </a:xfrm>
          <a:prstGeom prst="smileyFace">
            <a:avLst>
              <a:gd name="adj" fmla="val 4653"/>
            </a:avLst>
          </a:prstGeom>
          <a:solidFill>
            <a:srgbClr val="FFFFFF"/>
          </a:solidFill>
          <a:ln w="2857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stetaso">
  <a:themeElements>
    <a:clrScheme name="Pistetaso 8">
      <a:dk1>
        <a:srgbClr val="000000"/>
      </a:dk1>
      <a:lt1>
        <a:srgbClr val="E6F8F4"/>
      </a:lt1>
      <a:dk2>
        <a:srgbClr val="000000"/>
      </a:dk2>
      <a:lt2>
        <a:srgbClr val="C5DBD6"/>
      </a:lt2>
      <a:accent1>
        <a:srgbClr val="CCFF99"/>
      </a:accent1>
      <a:accent2>
        <a:srgbClr val="ACBAB7"/>
      </a:accent2>
      <a:accent3>
        <a:srgbClr val="F0FBF8"/>
      </a:accent3>
      <a:accent4>
        <a:srgbClr val="000000"/>
      </a:accent4>
      <a:accent5>
        <a:srgbClr val="E2FFCA"/>
      </a:accent5>
      <a:accent6>
        <a:srgbClr val="9BA8A6"/>
      </a:accent6>
      <a:hlink>
        <a:srgbClr val="008080"/>
      </a:hlink>
      <a:folHlink>
        <a:srgbClr val="0066CC"/>
      </a:folHlink>
    </a:clrScheme>
    <a:fontScheme name="Pistetas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stetaso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stetaso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stetaso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stetaso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stetaso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stetaso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stetaso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stetaso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stetaso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608</TotalTime>
  <Words>628</Words>
  <Application>Microsoft Office PowerPoint</Application>
  <PresentationFormat>Näytössä katseltava diaesitys (4:3)</PresentationFormat>
  <Paragraphs>198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Arial</vt:lpstr>
      <vt:lpstr>Wingdings</vt:lpstr>
      <vt:lpstr>Arial Black</vt:lpstr>
      <vt:lpstr>Times New Roman</vt:lpstr>
      <vt:lpstr>Pistetaso</vt:lpstr>
      <vt:lpstr>Dia 1</vt:lpstr>
      <vt:lpstr>IMPLEMENTIERUNG DES  SUFUCA-PROJEKTES UND DER PROJEKTERGEBNISSE</vt:lpstr>
      <vt:lpstr>Dia 3</vt:lpstr>
      <vt:lpstr>FINANZIERUNG DES SUFUCA-PROJEKTES</vt:lpstr>
      <vt:lpstr>Dia 5</vt:lpstr>
      <vt:lpstr>Dia 6</vt:lpstr>
      <vt:lpstr>Dia 7</vt:lpstr>
      <vt:lpstr>Dia 8</vt:lpstr>
      <vt:lpstr>Dia 9</vt:lpstr>
      <vt:lpstr>Dia 10</vt:lpstr>
      <vt:lpstr>WER RASTET, DER ROSTET !!! </vt:lpstr>
    </vt:vector>
  </TitlesOfParts>
  <Company>Oulaisten ammattiopisto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SUFUCA –PROJEKTIN TOTEUTUS JA SEN TULOKSET</dc:title>
  <dc:creator>Leena Lähdesmäki</dc:creator>
  <cp:lastModifiedBy>Your User Name</cp:lastModifiedBy>
  <cp:revision>54</cp:revision>
  <dcterms:created xsi:type="dcterms:W3CDTF">2008-10-01T08:18:57Z</dcterms:created>
  <dcterms:modified xsi:type="dcterms:W3CDTF">2009-09-08T09:11:31Z</dcterms:modified>
</cp:coreProperties>
</file>